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8" r:id="rId1"/>
  </p:sldMasterIdLst>
  <p:notesMasterIdLst>
    <p:notesMasterId r:id="rId37"/>
  </p:notesMasterIdLst>
  <p:sldIdLst>
    <p:sldId id="281" r:id="rId2"/>
    <p:sldId id="280" r:id="rId3"/>
    <p:sldId id="318" r:id="rId4"/>
    <p:sldId id="293" r:id="rId5"/>
    <p:sldId id="287" r:id="rId6"/>
    <p:sldId id="288" r:id="rId7"/>
    <p:sldId id="289" r:id="rId8"/>
    <p:sldId id="290" r:id="rId9"/>
    <p:sldId id="291" r:id="rId10"/>
    <p:sldId id="294" r:id="rId11"/>
    <p:sldId id="295" r:id="rId12"/>
    <p:sldId id="296" r:id="rId13"/>
    <p:sldId id="297" r:id="rId14"/>
    <p:sldId id="298" r:id="rId15"/>
    <p:sldId id="307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279" r:id="rId24"/>
    <p:sldId id="308" r:id="rId25"/>
    <p:sldId id="306" r:id="rId26"/>
    <p:sldId id="309" r:id="rId27"/>
    <p:sldId id="310" r:id="rId28"/>
    <p:sldId id="312" r:id="rId29"/>
    <p:sldId id="311" r:id="rId30"/>
    <p:sldId id="292" r:id="rId31"/>
    <p:sldId id="313" r:id="rId32"/>
    <p:sldId id="314" r:id="rId33"/>
    <p:sldId id="315" r:id="rId34"/>
    <p:sldId id="317" r:id="rId35"/>
    <p:sldId id="316" r:id="rId36"/>
  </p:sldIdLst>
  <p:sldSz cx="9144000" cy="51482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BFF3"/>
    <a:srgbClr val="6D3BE5"/>
    <a:srgbClr val="0077BE"/>
    <a:srgbClr val="7DC242"/>
    <a:srgbClr val="A6228C"/>
    <a:srgbClr val="ADD13B"/>
    <a:srgbClr val="FCFC69"/>
    <a:srgbClr val="FF7276"/>
    <a:srgbClr val="8AE8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02"/>
    <p:restoredTop sz="96196" autoAdjust="0"/>
  </p:normalViewPr>
  <p:slideViewPr>
    <p:cSldViewPr snapToGrid="0" snapToObjects="1">
      <p:cViewPr varScale="1">
        <p:scale>
          <a:sx n="99" d="100"/>
          <a:sy n="99" d="100"/>
        </p:scale>
        <p:origin x="86" y="130"/>
      </p:cViewPr>
      <p:guideLst>
        <p:guide orient="horz" pos="162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3">
                  <a:shade val="58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B35-ED4E-B787-0C8D26F63539}"/>
              </c:ext>
            </c:extLst>
          </c:dPt>
          <c:dPt>
            <c:idx val="1"/>
            <c:bubble3D val="0"/>
            <c:spPr>
              <a:solidFill>
                <a:schemeClr val="accent3">
                  <a:shade val="8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B35-ED4E-B787-0C8D26F63539}"/>
              </c:ext>
            </c:extLst>
          </c:dPt>
          <c:dPt>
            <c:idx val="2"/>
            <c:bubble3D val="0"/>
            <c:spPr>
              <a:solidFill>
                <a:schemeClr val="accent3">
                  <a:tint val="8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B35-ED4E-B787-0C8D26F63539}"/>
              </c:ext>
            </c:extLst>
          </c:dPt>
          <c:dPt>
            <c:idx val="3"/>
            <c:bubble3D val="0"/>
            <c:spPr>
              <a:solidFill>
                <a:schemeClr val="accent3">
                  <a:tint val="58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B35-ED4E-B787-0C8D26F63539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B9-434E-AE84-C65F720E92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n-G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CBB-2B4C-BC23-7AB302855D97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CBB-2B4C-BC23-7AB302855D97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CBB-2B4C-BC23-7AB302855D97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CBB-2B4C-BC23-7AB302855D97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CBB-2B4C-BC23-7AB302855D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n-GH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1">
                  <a:shade val="58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9B1-3A47-BD77-E2C5EFE14E5C}"/>
              </c:ext>
            </c:extLst>
          </c:dPt>
          <c:dPt>
            <c:idx val="1"/>
            <c:bubble3D val="0"/>
            <c:spPr>
              <a:solidFill>
                <a:schemeClr val="accent1">
                  <a:shade val="8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9B1-3A47-BD77-E2C5EFE14E5C}"/>
              </c:ext>
            </c:extLst>
          </c:dPt>
          <c:dPt>
            <c:idx val="2"/>
            <c:bubble3D val="0"/>
            <c:spPr>
              <a:solidFill>
                <a:schemeClr val="accent1">
                  <a:tint val="8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9B1-3A47-BD77-E2C5EFE14E5C}"/>
              </c:ext>
            </c:extLst>
          </c:dPt>
          <c:dPt>
            <c:idx val="3"/>
            <c:bubble3D val="0"/>
            <c:spPr>
              <a:solidFill>
                <a:schemeClr val="accent1">
                  <a:tint val="58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9B1-3A47-BD77-E2C5EFE14E5C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9B1-3A47-BD77-E2C5EFE14E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n-GH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GH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GH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C9-4F4B-9399-9C435102F93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C9-4F4B-9399-9C435102F93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5C9-4F4B-9399-9C435102F9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48101824"/>
        <c:axId val="1048105040"/>
      </c:barChart>
      <c:catAx>
        <c:axId val="104810182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GH"/>
          </a:p>
        </c:txPr>
        <c:crossAx val="1048105040"/>
        <c:crosses val="autoZero"/>
        <c:auto val="1"/>
        <c:lblAlgn val="ctr"/>
        <c:lblOffset val="100"/>
        <c:noMultiLvlLbl val="0"/>
      </c:catAx>
      <c:valAx>
        <c:axId val="1048105040"/>
        <c:scaling>
          <c:orientation val="minMax"/>
        </c:scaling>
        <c:delete val="0"/>
        <c:axPos val="b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GH"/>
          </a:p>
        </c:txPr>
        <c:crossAx val="1048101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GH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n-G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105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3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0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A9A6C-0854-3D4C-92BF-85D888900B6A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A873FD-035B-E741-B10D-6A4C8DD4E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96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e18eb3e61f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e18eb3e61f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2505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873FD-035B-E741-B10D-6A4C8DD4EF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775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e18eb3e61f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e18eb3e61f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e18eb3e61f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e18eb3e61f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553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colum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21295"/>
            <a:ext cx="3867150" cy="2885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7DC242"/>
              </a:buClr>
              <a:buSzPct val="75000"/>
              <a:buFont typeface="Wingdings" charset="2"/>
              <a:buChar char="§"/>
              <a:defRPr sz="2400"/>
            </a:lvl1pPr>
            <a:lvl2pPr marL="685800" indent="-228600">
              <a:buSzPct val="75000"/>
              <a:buFont typeface="Wingdings" charset="2"/>
              <a:buChar char="§"/>
              <a:defRPr sz="2000"/>
            </a:lvl2pPr>
            <a:lvl3pPr marL="1143000" indent="-228600">
              <a:buSzPct val="75000"/>
              <a:buFont typeface="Wingdings" charset="2"/>
              <a:buChar char="§"/>
              <a:defRPr sz="1800"/>
            </a:lvl3pPr>
            <a:lvl4pPr marL="1600200" indent="-228600">
              <a:buSzPct val="75000"/>
              <a:buFont typeface="Wingdings" charset="2"/>
              <a:buChar char="§"/>
              <a:defRPr/>
            </a:lvl4pPr>
            <a:lvl5pPr marL="2057400" indent="-228600">
              <a:buSzPct val="75000"/>
              <a:buFont typeface="Wingdings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itle 10"/>
          <p:cNvSpPr>
            <a:spLocks noGrp="1"/>
          </p:cNvSpPr>
          <p:nvPr>
            <p:ph type="title" hasCustomPrompt="1"/>
          </p:nvPr>
        </p:nvSpPr>
        <p:spPr>
          <a:xfrm>
            <a:off x="628652" y="202067"/>
            <a:ext cx="7886700" cy="68170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 column list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41D3F57-07A0-064E-BB2B-11E429A16FE6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648202" y="1421295"/>
            <a:ext cx="3867150" cy="289772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7DC242"/>
              </a:buClr>
              <a:buSzPct val="75000"/>
              <a:buFont typeface="Wingdings" charset="2"/>
              <a:buChar char="§"/>
              <a:defRPr sz="2400"/>
            </a:lvl1pPr>
            <a:lvl2pPr marL="685800" indent="-228600">
              <a:buSzPct val="75000"/>
              <a:buFont typeface="Wingdings" charset="2"/>
              <a:buChar char="§"/>
              <a:defRPr sz="2000"/>
            </a:lvl2pPr>
            <a:lvl3pPr marL="1143000" indent="-228600">
              <a:buSzPct val="75000"/>
              <a:buFont typeface="Wingdings" charset="2"/>
              <a:buChar char="§"/>
              <a:defRPr sz="1800"/>
            </a:lvl3pPr>
            <a:lvl4pPr marL="1600200" indent="-228600">
              <a:buSzPct val="75000"/>
              <a:buFont typeface="Wingdings" charset="2"/>
              <a:buChar char="§"/>
              <a:defRPr/>
            </a:lvl4pPr>
            <a:lvl5pPr marL="2057400" indent="-228600">
              <a:buSzPct val="75000"/>
              <a:buFont typeface="Wingdings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E8485E-3198-309C-366B-20E80D4581FF}"/>
              </a:ext>
            </a:extLst>
          </p:cNvPr>
          <p:cNvSpPr/>
          <p:nvPr userDrawn="1"/>
        </p:nvSpPr>
        <p:spPr>
          <a:xfrm>
            <a:off x="7339693" y="0"/>
            <a:ext cx="1649186" cy="898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43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/Pau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1441174"/>
            <a:ext cx="2735652" cy="3016995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Clr>
                <a:srgbClr val="8AE872"/>
              </a:buClr>
              <a:buSzPct val="75000"/>
              <a:buFont typeface="Wingdings" charset="2"/>
              <a:buNone/>
              <a:defRPr sz="2400"/>
            </a:lvl1pPr>
            <a:lvl2pPr marL="457200" indent="0">
              <a:buSzPct val="75000"/>
              <a:buFont typeface="Wingdings" charset="2"/>
              <a:buNone/>
              <a:defRPr/>
            </a:lvl2pPr>
            <a:lvl3pPr marL="914400" indent="0">
              <a:buSzPct val="75000"/>
              <a:buFont typeface="Wingdings" charset="2"/>
              <a:buNone/>
              <a:defRPr/>
            </a:lvl3pPr>
            <a:lvl4pPr marL="1371600" indent="0">
              <a:buSzPct val="75000"/>
              <a:buFont typeface="Wingdings" charset="2"/>
              <a:buNone/>
              <a:defRPr/>
            </a:lvl4pPr>
            <a:lvl5pPr marL="1828800" indent="0">
              <a:buSzPct val="75000"/>
              <a:buFont typeface="Wingdings" charset="2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0"/>
          <p:cNvSpPr>
            <a:spLocks noGrp="1"/>
          </p:cNvSpPr>
          <p:nvPr>
            <p:ph type="title" hasCustomPrompt="1"/>
          </p:nvPr>
        </p:nvSpPr>
        <p:spPr>
          <a:xfrm>
            <a:off x="628650" y="188085"/>
            <a:ext cx="7886700" cy="68170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Paragraph text title style</a:t>
            </a:r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519577" y="1441174"/>
            <a:ext cx="4995773" cy="301699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1F27B0-CDFC-E618-937E-465413506FFE}"/>
              </a:ext>
            </a:extLst>
          </p:cNvPr>
          <p:cNvSpPr/>
          <p:nvPr userDrawn="1"/>
        </p:nvSpPr>
        <p:spPr>
          <a:xfrm>
            <a:off x="7339693" y="0"/>
            <a:ext cx="1649186" cy="898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68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/Pau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09AC029-EFA8-714B-B900-9AD465861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41174"/>
            <a:ext cx="2735652" cy="3016995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Clr>
                <a:srgbClr val="8AE872"/>
              </a:buClr>
              <a:buSzPct val="75000"/>
              <a:buFont typeface="Wingdings" charset="2"/>
              <a:buNone/>
              <a:defRPr sz="2400"/>
            </a:lvl1pPr>
            <a:lvl2pPr marL="457200" indent="0">
              <a:buSzPct val="75000"/>
              <a:buFont typeface="Wingdings" charset="2"/>
              <a:buNone/>
              <a:defRPr/>
            </a:lvl2pPr>
            <a:lvl3pPr marL="914400" indent="0">
              <a:buSzPct val="75000"/>
              <a:buFont typeface="Wingdings" charset="2"/>
              <a:buNone/>
              <a:defRPr/>
            </a:lvl3pPr>
            <a:lvl4pPr marL="1371600" indent="0">
              <a:buSzPct val="75000"/>
              <a:buFont typeface="Wingdings" charset="2"/>
              <a:buNone/>
              <a:defRPr/>
            </a:lvl4pPr>
            <a:lvl5pPr marL="1828800" indent="0">
              <a:buSzPct val="75000"/>
              <a:buFont typeface="Wingdings" charset="2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CDB1848C-08CD-EA4E-9230-A74706955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88085"/>
            <a:ext cx="7886700" cy="68170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Paragraph text title style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ABA8A04D-FDAA-3E4B-8972-B7A270CA099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519577" y="1441174"/>
            <a:ext cx="4995773" cy="301699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8B1680-691A-21AB-5A72-2F4A46524A4F}"/>
              </a:ext>
            </a:extLst>
          </p:cNvPr>
          <p:cNvSpPr/>
          <p:nvPr userDrawn="1"/>
        </p:nvSpPr>
        <p:spPr>
          <a:xfrm>
            <a:off x="7339693" y="0"/>
            <a:ext cx="1649186" cy="898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487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 userDrawn="1">
            <p:extLst>
              <p:ext uri="{D42A27DB-BD31-4B8C-83A1-F6EECF244321}">
                <p14:modId xmlns:p14="http://schemas.microsoft.com/office/powerpoint/2010/main" val="1944924267"/>
              </p:ext>
            </p:extLst>
          </p:nvPr>
        </p:nvGraphicFramePr>
        <p:xfrm>
          <a:off x="1332612" y="1689250"/>
          <a:ext cx="1905000" cy="1428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/>
          <p:nvPr userDrawn="1">
            <p:extLst>
              <p:ext uri="{D42A27DB-BD31-4B8C-83A1-F6EECF244321}">
                <p14:modId xmlns:p14="http://schemas.microsoft.com/office/powerpoint/2010/main" val="472102914"/>
              </p:ext>
            </p:extLst>
          </p:nvPr>
        </p:nvGraphicFramePr>
        <p:xfrm>
          <a:off x="3505200" y="1689250"/>
          <a:ext cx="1905000" cy="1428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/>
          <p:cNvGraphicFramePr/>
          <p:nvPr userDrawn="1">
            <p:extLst>
              <p:ext uri="{D42A27DB-BD31-4B8C-83A1-F6EECF244321}">
                <p14:modId xmlns:p14="http://schemas.microsoft.com/office/powerpoint/2010/main" val="1408863993"/>
              </p:ext>
            </p:extLst>
          </p:nvPr>
        </p:nvGraphicFramePr>
        <p:xfrm>
          <a:off x="5635256" y="1689250"/>
          <a:ext cx="1905000" cy="1428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Content Placeholder 3"/>
          <p:cNvSpPr txBox="1">
            <a:spLocks/>
          </p:cNvSpPr>
          <p:nvPr userDrawn="1"/>
        </p:nvSpPr>
        <p:spPr>
          <a:xfrm>
            <a:off x="5638801" y="2984650"/>
            <a:ext cx="2057399" cy="15430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en-US" sz="2800" b="0" i="0" dirty="0">
                <a:solidFill>
                  <a:srgbClr val="333333"/>
                </a:solidFill>
                <a:latin typeface="Calibri Light" charset="0"/>
                <a:ea typeface="Calibri Light" charset="0"/>
                <a:cs typeface="Calibri Light" charset="0"/>
              </a:rPr>
              <a:t>Data 3</a:t>
            </a:r>
            <a:endParaRPr lang="en-US" sz="2200" b="0" i="0" dirty="0">
              <a:solidFill>
                <a:schemeClr val="accent3">
                  <a:lumMod val="75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marL="342900" lvl="0" indent="-342900" algn="ctr">
              <a:defRPr/>
            </a:pPr>
            <a:r>
              <a:rPr lang="en-US" sz="1800" b="0" i="0" dirty="0">
                <a:solidFill>
                  <a:srgbClr val="080808"/>
                </a:solidFill>
                <a:latin typeface="Calibri Light" charset="0"/>
                <a:ea typeface="Calibri Light" charset="0"/>
                <a:cs typeface="Calibri Light" charset="0"/>
              </a:rPr>
              <a:t>Analysis</a:t>
            </a:r>
          </a:p>
          <a:p>
            <a:pPr marL="342900" indent="-342900" algn="ctr"/>
            <a:r>
              <a:rPr lang="en-US" sz="1800" b="0" i="0" dirty="0">
                <a:solidFill>
                  <a:srgbClr val="080808"/>
                </a:solidFill>
                <a:latin typeface="Calibri Light" charset="0"/>
                <a:ea typeface="Calibri Light" charset="0"/>
                <a:cs typeface="Calibri Light" charset="0"/>
              </a:rPr>
              <a:t>Analysis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lang="en-US" sz="2200" b="0" i="0" dirty="0">
              <a:solidFill>
                <a:schemeClr val="accent3">
                  <a:lumMod val="75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4" name="Content Placeholder 3"/>
          <p:cNvSpPr txBox="1">
            <a:spLocks/>
          </p:cNvSpPr>
          <p:nvPr userDrawn="1"/>
        </p:nvSpPr>
        <p:spPr>
          <a:xfrm>
            <a:off x="3444950" y="2987308"/>
            <a:ext cx="2057399" cy="15430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en-US" sz="2800" b="0" i="0" dirty="0">
                <a:solidFill>
                  <a:srgbClr val="333333"/>
                </a:solidFill>
                <a:latin typeface="Calibri Light" charset="0"/>
                <a:ea typeface="Calibri Light" charset="0"/>
                <a:cs typeface="Calibri Light" charset="0"/>
              </a:rPr>
              <a:t>Data 2</a:t>
            </a:r>
            <a:endParaRPr lang="en-US" sz="2200" b="0" i="0" dirty="0">
              <a:solidFill>
                <a:schemeClr val="accent3">
                  <a:lumMod val="75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marL="342900" lvl="0" indent="-342900" algn="ctr">
              <a:defRPr/>
            </a:pPr>
            <a:r>
              <a:rPr lang="en-US" sz="1800" b="0" i="0" dirty="0">
                <a:solidFill>
                  <a:srgbClr val="080808"/>
                </a:solidFill>
                <a:latin typeface="Calibri Light" charset="0"/>
                <a:ea typeface="Calibri Light" charset="0"/>
                <a:cs typeface="Calibri Light" charset="0"/>
              </a:rPr>
              <a:t>Analysis</a:t>
            </a:r>
          </a:p>
          <a:p>
            <a:pPr marL="342900" indent="-342900" algn="ctr"/>
            <a:r>
              <a:rPr lang="en-US" sz="1800" b="0" i="0" dirty="0">
                <a:solidFill>
                  <a:srgbClr val="080808"/>
                </a:solidFill>
                <a:latin typeface="Calibri Light" charset="0"/>
                <a:ea typeface="Calibri Light" charset="0"/>
                <a:cs typeface="Calibri Light" charset="0"/>
              </a:rPr>
              <a:t>Analysis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lang="en-US" sz="2200" b="0" i="0" dirty="0">
              <a:solidFill>
                <a:schemeClr val="accent3">
                  <a:lumMod val="75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5" name="Content Placeholder 3"/>
          <p:cNvSpPr txBox="1">
            <a:spLocks/>
          </p:cNvSpPr>
          <p:nvPr userDrawn="1"/>
        </p:nvSpPr>
        <p:spPr>
          <a:xfrm>
            <a:off x="1289196" y="3023414"/>
            <a:ext cx="2057399" cy="15430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en-US" sz="2800" b="0" i="0" dirty="0">
                <a:solidFill>
                  <a:srgbClr val="333333"/>
                </a:solidFill>
                <a:latin typeface="Calibri Light" charset="0"/>
                <a:ea typeface="Calibri Light" charset="0"/>
                <a:cs typeface="Calibri Light" charset="0"/>
              </a:rPr>
              <a:t>Data 1</a:t>
            </a:r>
          </a:p>
          <a:p>
            <a:pPr marL="342900" lvl="0" indent="-342900" algn="ctr">
              <a:defRPr/>
            </a:pPr>
            <a:r>
              <a:rPr lang="en-US" sz="1800" b="0" i="0" dirty="0">
                <a:solidFill>
                  <a:srgbClr val="080808"/>
                </a:solidFill>
                <a:latin typeface="Calibri Light" charset="0"/>
                <a:ea typeface="Calibri Light" charset="0"/>
                <a:cs typeface="Calibri Light" charset="0"/>
              </a:rPr>
              <a:t>Analysis</a:t>
            </a:r>
          </a:p>
          <a:p>
            <a:pPr marL="342900" indent="-342900" algn="ctr"/>
            <a:r>
              <a:rPr lang="en-US" sz="1800" b="0" i="0" dirty="0">
                <a:solidFill>
                  <a:srgbClr val="080808"/>
                </a:solidFill>
                <a:latin typeface="Calibri Light" charset="0"/>
                <a:ea typeface="Calibri Light" charset="0"/>
                <a:cs typeface="Calibri Light" charset="0"/>
              </a:rPr>
              <a:t>Analysis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lang="en-US" sz="2200" b="0" i="0" dirty="0">
              <a:solidFill>
                <a:schemeClr val="accent3">
                  <a:lumMod val="75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9" name="Title 10"/>
          <p:cNvSpPr>
            <a:spLocks noGrp="1"/>
          </p:cNvSpPr>
          <p:nvPr>
            <p:ph type="title" hasCustomPrompt="1"/>
          </p:nvPr>
        </p:nvSpPr>
        <p:spPr>
          <a:xfrm>
            <a:off x="628650" y="188217"/>
            <a:ext cx="7886700" cy="68170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Pie chart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426A72-AC1D-B3AA-3C88-F9A6490FE19F}"/>
              </a:ext>
            </a:extLst>
          </p:cNvPr>
          <p:cNvSpPr/>
          <p:nvPr userDrawn="1"/>
        </p:nvSpPr>
        <p:spPr>
          <a:xfrm>
            <a:off x="7339693" y="0"/>
            <a:ext cx="1649186" cy="898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825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 userDrawn="1"/>
        </p:nvGraphicFramePr>
        <p:xfrm>
          <a:off x="1332612" y="1200150"/>
          <a:ext cx="1905000" cy="1428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/>
          <p:nvPr userDrawn="1"/>
        </p:nvGraphicFramePr>
        <p:xfrm>
          <a:off x="3505200" y="1200150"/>
          <a:ext cx="1905000" cy="1428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/>
          <p:cNvGraphicFramePr/>
          <p:nvPr userDrawn="1">
            <p:extLst>
              <p:ext uri="{D42A27DB-BD31-4B8C-83A1-F6EECF244321}">
                <p14:modId xmlns:p14="http://schemas.microsoft.com/office/powerpoint/2010/main" val="4121980107"/>
              </p:ext>
            </p:extLst>
          </p:nvPr>
        </p:nvGraphicFramePr>
        <p:xfrm>
          <a:off x="1600200" y="1690059"/>
          <a:ext cx="60960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itle 10"/>
          <p:cNvSpPr>
            <a:spLocks noGrp="1"/>
          </p:cNvSpPr>
          <p:nvPr>
            <p:ph type="title" hasCustomPrompt="1"/>
          </p:nvPr>
        </p:nvSpPr>
        <p:spPr>
          <a:xfrm>
            <a:off x="628650" y="171169"/>
            <a:ext cx="7886700" cy="68170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Bar chart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9B3383-ACCD-3A25-5E36-45BD7790BF3A}"/>
              </a:ext>
            </a:extLst>
          </p:cNvPr>
          <p:cNvSpPr/>
          <p:nvPr userDrawn="1"/>
        </p:nvSpPr>
        <p:spPr>
          <a:xfrm>
            <a:off x="7339693" y="0"/>
            <a:ext cx="1649186" cy="898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501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3948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933800" y="4879714"/>
            <a:ext cx="2210100" cy="26874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600">
                <a:solidFill>
                  <a:srgbClr val="4CB7EB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r" rtl="0">
              <a:buNone/>
              <a:defRPr sz="600">
                <a:solidFill>
                  <a:srgbClr val="4CB7EB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algn="r" rtl="0">
              <a:buNone/>
              <a:defRPr sz="600">
                <a:solidFill>
                  <a:srgbClr val="4CB7EB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algn="r" rtl="0">
              <a:buNone/>
              <a:defRPr sz="600">
                <a:solidFill>
                  <a:srgbClr val="4CB7EB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algn="r" rtl="0">
              <a:buNone/>
              <a:defRPr sz="600">
                <a:solidFill>
                  <a:srgbClr val="4CB7EB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algn="r" rtl="0">
              <a:buNone/>
              <a:defRPr sz="600">
                <a:solidFill>
                  <a:srgbClr val="4CB7EB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algn="r" rtl="0">
              <a:buNone/>
              <a:defRPr sz="600">
                <a:solidFill>
                  <a:srgbClr val="4CB7EB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algn="r" rtl="0">
              <a:buNone/>
              <a:defRPr sz="600">
                <a:solidFill>
                  <a:srgbClr val="4CB7EB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algn="r" rtl="0">
              <a:buNone/>
              <a:defRPr sz="600">
                <a:solidFill>
                  <a:srgbClr val="4CB7EB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r>
              <a:rPr lang="en-US"/>
              <a:t>© Marketing Starter Consulting Group</a:t>
            </a:r>
          </a:p>
        </p:txBody>
      </p:sp>
    </p:spTree>
    <p:extLst>
      <p:ext uri="{BB962C8B-B14F-4D97-AF65-F5344CB8AC3E}">
        <p14:creationId xmlns:p14="http://schemas.microsoft.com/office/powerpoint/2010/main" val="385662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C0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5FC479B-CFA9-294C-8348-7127C59A96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8442" y="3536176"/>
            <a:ext cx="3415660" cy="146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293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6E3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BF7917A-6E7B-4248-B064-B42AC0F892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152" y="3536176"/>
            <a:ext cx="3415660" cy="146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94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C0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3547B21-6BB8-F943-8E28-268F5DE431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8442" y="3536176"/>
            <a:ext cx="3415660" cy="146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549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6E3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7E0C662-BC23-C946-84D4-E0C9CE36BD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152" y="3536176"/>
            <a:ext cx="3415660" cy="146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873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00C0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D283B6D-CC93-054E-99DB-4FBB4C42A6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8442" y="3536176"/>
            <a:ext cx="3415660" cy="146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75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38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41174"/>
            <a:ext cx="7886700" cy="30169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buClr>
                <a:srgbClr val="7DC242"/>
              </a:buClr>
              <a:buSzPct val="75000"/>
              <a:buFont typeface="Wingdings" pitchFamily="2" charset="2"/>
              <a:buChar char="§"/>
              <a:defRPr sz="2400"/>
            </a:lvl1pPr>
            <a:lvl2pPr marL="685800" indent="-228600">
              <a:buSzPct val="75000"/>
              <a:buFont typeface="Wingdings" charset="2"/>
              <a:buChar char="§"/>
              <a:defRPr sz="2000"/>
            </a:lvl2pPr>
            <a:lvl3pPr marL="1143000" indent="-228600">
              <a:buSzPct val="75000"/>
              <a:buFont typeface="Wingdings" charset="2"/>
              <a:buChar char="§"/>
              <a:defRPr sz="1800"/>
            </a:lvl3pPr>
            <a:lvl4pPr marL="1600200" indent="-228600">
              <a:buSzPct val="75000"/>
              <a:buFont typeface="Wingdings" charset="2"/>
              <a:buChar char="§"/>
              <a:defRPr/>
            </a:lvl4pPr>
            <a:lvl5pPr marL="2057400" indent="-228600">
              <a:buSzPct val="75000"/>
              <a:buFont typeface="Wingdings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628650" y="178145"/>
            <a:ext cx="6364333" cy="6143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Bulleted list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20C75-9CAF-E31C-44F2-AB34DA0C68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BC0AB1-8084-698A-34AF-CD3B765EA252}"/>
              </a:ext>
            </a:extLst>
          </p:cNvPr>
          <p:cNvSpPr/>
          <p:nvPr userDrawn="1"/>
        </p:nvSpPr>
        <p:spPr>
          <a:xfrm>
            <a:off x="7339693" y="0"/>
            <a:ext cx="1649186" cy="898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25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075" y="1391477"/>
            <a:ext cx="7958759" cy="297723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Clr>
                <a:srgbClr val="8AE872"/>
              </a:buClr>
              <a:buSzPct val="75000"/>
              <a:buFont typeface="Wingdings" charset="2"/>
              <a:buNone/>
              <a:defRPr sz="2400"/>
            </a:lvl1pPr>
            <a:lvl2pPr marL="457200" indent="0">
              <a:buSzPct val="75000"/>
              <a:buFont typeface="Wingdings" charset="2"/>
              <a:buNone/>
              <a:defRPr/>
            </a:lvl2pPr>
            <a:lvl3pPr marL="914400" indent="0">
              <a:buSzPct val="75000"/>
              <a:buFont typeface="Wingdings" charset="2"/>
              <a:buNone/>
              <a:defRPr/>
            </a:lvl3pPr>
            <a:lvl4pPr marL="1371600" indent="0">
              <a:buSzPct val="75000"/>
              <a:buFont typeface="Wingdings" charset="2"/>
              <a:buNone/>
              <a:defRPr/>
            </a:lvl4pPr>
            <a:lvl5pPr marL="1828800" indent="0">
              <a:buSzPct val="75000"/>
              <a:buFont typeface="Wingdings" charset="2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559076" y="188084"/>
            <a:ext cx="7886700" cy="68170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Paragraph text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EBBB0A-D9C1-9B55-FEC4-73F1820A7B55}"/>
              </a:ext>
            </a:extLst>
          </p:cNvPr>
          <p:cNvSpPr/>
          <p:nvPr userDrawn="1"/>
        </p:nvSpPr>
        <p:spPr>
          <a:xfrm>
            <a:off x="7339693" y="0"/>
            <a:ext cx="1649186" cy="898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846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7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C2C6F6-597D-9346-7670-70670BA5AC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72025"/>
            <a:ext cx="30861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7D48C00D-FC29-40A0-56FE-0A916971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37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baseline="0">
          <a:solidFill>
            <a:schemeClr val="accent2"/>
          </a:solidFill>
          <a:latin typeface="Calibri Light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600" kern="1200" baseline="0">
          <a:solidFill>
            <a:schemeClr val="tx1"/>
          </a:solidFill>
          <a:latin typeface="Calibri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0.jpg"/><Relationship Id="rId4" Type="http://schemas.openxmlformats.org/officeDocument/2006/relationships/notesSlide" Target="../notesSlides/notesSlid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E48CC91A-B539-E64D-8345-E72BE5DA5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666" y="306164"/>
            <a:ext cx="3036828" cy="1242190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B886B597-713E-2827-AC04-76439F0FF999}"/>
              </a:ext>
            </a:extLst>
          </p:cNvPr>
          <p:cNvSpPr txBox="1">
            <a:spLocks/>
          </p:cNvSpPr>
          <p:nvPr/>
        </p:nvSpPr>
        <p:spPr>
          <a:xfrm>
            <a:off x="373160" y="1355423"/>
            <a:ext cx="5296120" cy="1553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rgbClr val="333333"/>
                </a:solidFill>
                <a:latin typeface="Calibri Light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6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Gen Y &amp; Gen Y </a:t>
            </a:r>
            <a:r>
              <a:rPr lang="en-US" sz="4800" dirty="0">
                <a:solidFill>
                  <a:srgbClr val="FFFFFF">
                    <a:lumMod val="95000"/>
                  </a:srgbClr>
                </a:solidFill>
                <a:latin typeface="Calibri Light" panose="020F0302020204030204"/>
              </a:rPr>
              <a:t>Influencers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F01AF06-D9C4-33AE-8553-8A7DAE1959E8}"/>
              </a:ext>
            </a:extLst>
          </p:cNvPr>
          <p:cNvSpPr/>
          <p:nvPr/>
        </p:nvSpPr>
        <p:spPr>
          <a:xfrm>
            <a:off x="373160" y="382569"/>
            <a:ext cx="3197355" cy="4692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rgbClr val="6D3B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D3BE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3549B924-1B9E-D7FC-0970-68D131F33066}"/>
              </a:ext>
            </a:extLst>
          </p:cNvPr>
          <p:cNvSpPr txBox="1">
            <a:spLocks/>
          </p:cNvSpPr>
          <p:nvPr/>
        </p:nvSpPr>
        <p:spPr>
          <a:xfrm>
            <a:off x="596404" y="388873"/>
            <a:ext cx="2746236" cy="469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rgbClr val="333333"/>
                </a:solidFill>
                <a:latin typeface="Calibri Light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Tim Hines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CMO, </a:t>
            </a:r>
            <a:r>
              <a:rPr lang="en-US" sz="1800" i="1" dirty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AmTrav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6122DC-42F3-AC1A-344E-32CD593A5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81" y="3987282"/>
            <a:ext cx="5138199" cy="612978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CA968BF8-A13E-58D9-2BB0-706F0B642B0E}"/>
              </a:ext>
            </a:extLst>
          </p:cNvPr>
          <p:cNvSpPr txBox="1">
            <a:spLocks/>
          </p:cNvSpPr>
          <p:nvPr/>
        </p:nvSpPr>
        <p:spPr>
          <a:xfrm>
            <a:off x="373160" y="2493390"/>
            <a:ext cx="6122331" cy="774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rgbClr val="333333"/>
                </a:solidFill>
                <a:latin typeface="Calibri Light" charset="0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How to bridge the business travel generational gap</a:t>
            </a:r>
          </a:p>
        </p:txBody>
      </p:sp>
    </p:spTree>
    <p:extLst>
      <p:ext uri="{BB962C8B-B14F-4D97-AF65-F5344CB8AC3E}">
        <p14:creationId xmlns:p14="http://schemas.microsoft.com/office/powerpoint/2010/main" val="3327246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4;p20">
            <a:extLst>
              <a:ext uri="{FF2B5EF4-FFF2-40B4-BE49-F238E27FC236}">
                <a16:creationId xmlns:a16="http://schemas.microsoft.com/office/drawing/2014/main" id="{2552F56F-1B73-21FB-6C20-4FF88C7CAE37}"/>
              </a:ext>
            </a:extLst>
          </p:cNvPr>
          <p:cNvSpPr/>
          <p:nvPr/>
        </p:nvSpPr>
        <p:spPr>
          <a:xfrm>
            <a:off x="125" y="50"/>
            <a:ext cx="9144000" cy="5143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Gen Z Has Never Seen a VHS Tape">
            <a:hlinkClick r:id="" action="ppaction://media"/>
            <a:extLst>
              <a:ext uri="{FF2B5EF4-FFF2-40B4-BE49-F238E27FC236}">
                <a16:creationId xmlns:a16="http://schemas.microsoft.com/office/drawing/2014/main" id="{CCA46839-D271-597D-EB62-7156B62A64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0863" y="411808"/>
            <a:ext cx="7693891" cy="432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24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60;p21">
            <a:extLst>
              <a:ext uri="{FF2B5EF4-FFF2-40B4-BE49-F238E27FC236}">
                <a16:creationId xmlns:a16="http://schemas.microsoft.com/office/drawing/2014/main" id="{3AA76F21-1137-C084-D210-F262C4F8F99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2101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61;p21">
            <a:extLst>
              <a:ext uri="{FF2B5EF4-FFF2-40B4-BE49-F238E27FC236}">
                <a16:creationId xmlns:a16="http://schemas.microsoft.com/office/drawing/2014/main" id="{B4FB88A4-B105-1873-586C-94E0337B2168}"/>
              </a:ext>
            </a:extLst>
          </p:cNvPr>
          <p:cNvSpPr txBox="1"/>
          <p:nvPr/>
        </p:nvSpPr>
        <p:spPr>
          <a:xfrm>
            <a:off x="494100" y="669775"/>
            <a:ext cx="8155800" cy="954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 dirty="0">
                <a:solidFill>
                  <a:schemeClr val="lt1"/>
                </a:solidFill>
                <a:latin typeface="+mj-lt"/>
                <a:ea typeface="Oswald Medium"/>
                <a:cs typeface="Oswald Medium"/>
                <a:sym typeface="Oswald Medium"/>
              </a:rPr>
              <a:t>THEIR INFLUENCES ON TRAVEL</a:t>
            </a:r>
            <a:endParaRPr sz="5000" b="1" dirty="0">
              <a:solidFill>
                <a:schemeClr val="lt1"/>
              </a:solidFill>
              <a:latin typeface="+mj-lt"/>
              <a:ea typeface="Oswald Medium"/>
              <a:cs typeface="Oswald Medium"/>
              <a:sym typeface="Oswald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55760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166;p22">
            <a:extLst>
              <a:ext uri="{FF2B5EF4-FFF2-40B4-BE49-F238E27FC236}">
                <a16:creationId xmlns:a16="http://schemas.microsoft.com/office/drawing/2014/main" id="{8FD2F102-CED8-90F4-31BF-A1EE37E77C59}"/>
              </a:ext>
            </a:extLst>
          </p:cNvPr>
          <p:cNvGrpSpPr/>
          <p:nvPr/>
        </p:nvGrpSpPr>
        <p:grpSpPr>
          <a:xfrm>
            <a:off x="348375" y="888194"/>
            <a:ext cx="2714100" cy="2049650"/>
            <a:chOff x="348375" y="188950"/>
            <a:chExt cx="2714100" cy="2049650"/>
          </a:xfrm>
        </p:grpSpPr>
        <p:pic>
          <p:nvPicPr>
            <p:cNvPr id="31" name="Google Shape;167;p22">
              <a:extLst>
                <a:ext uri="{FF2B5EF4-FFF2-40B4-BE49-F238E27FC236}">
                  <a16:creationId xmlns:a16="http://schemas.microsoft.com/office/drawing/2014/main" id="{C3BFF09E-D094-4CA4-868C-7FDA0B843054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17957" r="2443"/>
            <a:stretch/>
          </p:blipFill>
          <p:spPr>
            <a:xfrm>
              <a:off x="1104062" y="188950"/>
              <a:ext cx="1202725" cy="15108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Google Shape;168;p22">
              <a:extLst>
                <a:ext uri="{FF2B5EF4-FFF2-40B4-BE49-F238E27FC236}">
                  <a16:creationId xmlns:a16="http://schemas.microsoft.com/office/drawing/2014/main" id="{B51C6E4E-379A-BD0F-9DED-3CDF7EAEC249}"/>
                </a:ext>
              </a:extLst>
            </p:cNvPr>
            <p:cNvSpPr txBox="1"/>
            <p:nvPr/>
          </p:nvSpPr>
          <p:spPr>
            <a:xfrm>
              <a:off x="348375" y="1699800"/>
              <a:ext cx="27141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r>
                <a:rPr lang="en" sz="2300" kern="0" dirty="0">
                  <a:solidFill>
                    <a:srgbClr val="595959"/>
                  </a:solidFill>
                  <a:latin typeface="+mj-lt"/>
                  <a:ea typeface="Avenir"/>
                  <a:cs typeface="Avenir"/>
                  <a:sym typeface="Avenir"/>
                </a:rPr>
                <a:t>Tech savvy</a:t>
              </a:r>
              <a:endParaRPr sz="2300" kern="0" dirty="0">
                <a:solidFill>
                  <a:srgbClr val="595959"/>
                </a:solidFill>
                <a:latin typeface="+mj-lt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33" name="Google Shape;169;p22">
            <a:extLst>
              <a:ext uri="{FF2B5EF4-FFF2-40B4-BE49-F238E27FC236}">
                <a16:creationId xmlns:a16="http://schemas.microsoft.com/office/drawing/2014/main" id="{D1107BFA-B399-733F-C35A-3BE5FCA82293}"/>
              </a:ext>
            </a:extLst>
          </p:cNvPr>
          <p:cNvGrpSpPr/>
          <p:nvPr/>
        </p:nvGrpSpPr>
        <p:grpSpPr>
          <a:xfrm>
            <a:off x="-241125" y="3200575"/>
            <a:ext cx="4682100" cy="1730925"/>
            <a:chOff x="-241125" y="3312725"/>
            <a:chExt cx="4682100" cy="1730925"/>
          </a:xfrm>
        </p:grpSpPr>
        <p:pic>
          <p:nvPicPr>
            <p:cNvPr id="34" name="Google Shape;170;p22">
              <a:extLst>
                <a:ext uri="{FF2B5EF4-FFF2-40B4-BE49-F238E27FC236}">
                  <a16:creationId xmlns:a16="http://schemas.microsoft.com/office/drawing/2014/main" id="{DEC8B7EB-5D17-2971-38BE-6C20D2CE72C8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07800" y="3312725"/>
              <a:ext cx="2384251" cy="1192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Google Shape;171;p22">
              <a:extLst>
                <a:ext uri="{FF2B5EF4-FFF2-40B4-BE49-F238E27FC236}">
                  <a16:creationId xmlns:a16="http://schemas.microsoft.com/office/drawing/2014/main" id="{E5E05517-16C7-3803-2B80-E81C9CE7EBE1}"/>
                </a:ext>
              </a:extLst>
            </p:cNvPr>
            <p:cNvSpPr txBox="1"/>
            <p:nvPr/>
          </p:nvSpPr>
          <p:spPr>
            <a:xfrm>
              <a:off x="-241125" y="4504850"/>
              <a:ext cx="46821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r>
                <a:rPr lang="en" sz="2300" kern="0">
                  <a:solidFill>
                    <a:srgbClr val="595959"/>
                  </a:solidFill>
                  <a:latin typeface="+mj-lt"/>
                  <a:ea typeface="Avenir"/>
                  <a:cs typeface="Avenir"/>
                  <a:sym typeface="Avenir"/>
                </a:rPr>
                <a:t>More comfortable with travel</a:t>
              </a:r>
              <a:endParaRPr sz="2300" kern="0">
                <a:solidFill>
                  <a:srgbClr val="595959"/>
                </a:solidFill>
                <a:latin typeface="+mj-lt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36" name="Google Shape;172;p22">
            <a:extLst>
              <a:ext uri="{FF2B5EF4-FFF2-40B4-BE49-F238E27FC236}">
                <a16:creationId xmlns:a16="http://schemas.microsoft.com/office/drawing/2014/main" id="{F17498DF-D844-83E0-E133-400EDE8AB16F}"/>
              </a:ext>
            </a:extLst>
          </p:cNvPr>
          <p:cNvGrpSpPr/>
          <p:nvPr/>
        </p:nvGrpSpPr>
        <p:grpSpPr>
          <a:xfrm>
            <a:off x="6038175" y="925169"/>
            <a:ext cx="2455800" cy="1921025"/>
            <a:chOff x="6038175" y="225925"/>
            <a:chExt cx="2455800" cy="1921025"/>
          </a:xfrm>
        </p:grpSpPr>
        <p:pic>
          <p:nvPicPr>
            <p:cNvPr id="37" name="Google Shape;173;p22">
              <a:extLst>
                <a:ext uri="{FF2B5EF4-FFF2-40B4-BE49-F238E27FC236}">
                  <a16:creationId xmlns:a16="http://schemas.microsoft.com/office/drawing/2014/main" id="{8222D46D-EA7B-B93C-E206-36647A1CB39F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247575" y="225925"/>
              <a:ext cx="2037000" cy="1510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Google Shape;174;p22">
              <a:extLst>
                <a:ext uri="{FF2B5EF4-FFF2-40B4-BE49-F238E27FC236}">
                  <a16:creationId xmlns:a16="http://schemas.microsoft.com/office/drawing/2014/main" id="{1D40F201-9BB0-5DFB-ADB0-6B8C76211DC6}"/>
                </a:ext>
              </a:extLst>
            </p:cNvPr>
            <p:cNvSpPr txBox="1"/>
            <p:nvPr/>
          </p:nvSpPr>
          <p:spPr>
            <a:xfrm>
              <a:off x="6038175" y="1608150"/>
              <a:ext cx="24558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r>
                <a:rPr lang="en" sz="2300" kern="0">
                  <a:solidFill>
                    <a:srgbClr val="595959"/>
                  </a:solidFill>
                  <a:latin typeface="+mj-lt"/>
                  <a:ea typeface="Avenir"/>
                  <a:cs typeface="Avenir"/>
                  <a:sym typeface="Avenir"/>
                </a:rPr>
                <a:t>Socially active</a:t>
              </a:r>
              <a:endParaRPr sz="2300" kern="0">
                <a:solidFill>
                  <a:srgbClr val="595959"/>
                </a:solidFill>
                <a:latin typeface="+mj-lt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39" name="Google Shape;175;p22">
            <a:extLst>
              <a:ext uri="{FF2B5EF4-FFF2-40B4-BE49-F238E27FC236}">
                <a16:creationId xmlns:a16="http://schemas.microsoft.com/office/drawing/2014/main" id="{3C93F115-A45E-D6F9-A309-4AFC9C094A37}"/>
              </a:ext>
            </a:extLst>
          </p:cNvPr>
          <p:cNvGrpSpPr/>
          <p:nvPr/>
        </p:nvGrpSpPr>
        <p:grpSpPr>
          <a:xfrm>
            <a:off x="5852150" y="3200575"/>
            <a:ext cx="3123900" cy="1606250"/>
            <a:chOff x="5852150" y="3200575"/>
            <a:chExt cx="3123900" cy="1606250"/>
          </a:xfrm>
        </p:grpSpPr>
        <p:pic>
          <p:nvPicPr>
            <p:cNvPr id="40" name="Google Shape;176;p22">
              <a:extLst>
                <a:ext uri="{FF2B5EF4-FFF2-40B4-BE49-F238E27FC236}">
                  <a16:creationId xmlns:a16="http://schemas.microsoft.com/office/drawing/2014/main" id="{6AFF4601-8FDD-DDA1-4B4D-AB81FF3ED8A7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696613" y="3200575"/>
              <a:ext cx="1434975" cy="1192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Google Shape;177;p22">
              <a:extLst>
                <a:ext uri="{FF2B5EF4-FFF2-40B4-BE49-F238E27FC236}">
                  <a16:creationId xmlns:a16="http://schemas.microsoft.com/office/drawing/2014/main" id="{0095A70D-2AC5-8B00-8D79-44DD70DD4E1F}"/>
                </a:ext>
              </a:extLst>
            </p:cNvPr>
            <p:cNvSpPr txBox="1"/>
            <p:nvPr/>
          </p:nvSpPr>
          <p:spPr>
            <a:xfrm>
              <a:off x="5852150" y="4268025"/>
              <a:ext cx="31239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r>
                <a:rPr lang="en" sz="2300" kern="0">
                  <a:solidFill>
                    <a:srgbClr val="595959"/>
                  </a:solidFill>
                  <a:latin typeface="+mj-lt"/>
                  <a:ea typeface="Avenir"/>
                  <a:cs typeface="Avenir"/>
                  <a:sym typeface="Avenir"/>
                </a:rPr>
                <a:t>Expect Customization</a:t>
              </a:r>
              <a:endParaRPr sz="2300" kern="0">
                <a:solidFill>
                  <a:srgbClr val="595959"/>
                </a:solidFill>
                <a:latin typeface="+mj-lt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42" name="Google Shape;178;p22">
            <a:extLst>
              <a:ext uri="{FF2B5EF4-FFF2-40B4-BE49-F238E27FC236}">
                <a16:creationId xmlns:a16="http://schemas.microsoft.com/office/drawing/2014/main" id="{AFE4A6B4-B7BE-F128-374F-D7D76F9EA039}"/>
              </a:ext>
            </a:extLst>
          </p:cNvPr>
          <p:cNvSpPr txBox="1"/>
          <p:nvPr/>
        </p:nvSpPr>
        <p:spPr>
          <a:xfrm>
            <a:off x="2978400" y="1909744"/>
            <a:ext cx="31872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" sz="4500" b="1" kern="0" dirty="0">
                <a:solidFill>
                  <a:srgbClr val="6D3BE5"/>
                </a:solidFill>
                <a:latin typeface="+mj-lt"/>
                <a:ea typeface="Oswald Medium"/>
                <a:cs typeface="Oswald Medium"/>
                <a:sym typeface="Oswald Medium"/>
              </a:rPr>
              <a:t>EMBRACE</a:t>
            </a:r>
            <a:br>
              <a:rPr lang="en" sz="4500" b="1" kern="0" dirty="0">
                <a:solidFill>
                  <a:srgbClr val="6D3BE5"/>
                </a:solidFill>
                <a:latin typeface="+mj-lt"/>
                <a:ea typeface="Oswald Medium"/>
                <a:cs typeface="Oswald Medium"/>
                <a:sym typeface="Oswald Medium"/>
              </a:rPr>
            </a:br>
            <a:r>
              <a:rPr lang="en" sz="4500" b="1" kern="0" dirty="0">
                <a:solidFill>
                  <a:srgbClr val="6D3BE5"/>
                </a:solidFill>
                <a:latin typeface="+mj-lt"/>
                <a:ea typeface="Oswald Medium"/>
                <a:cs typeface="Oswald Medium"/>
                <a:sym typeface="Oswald Medium"/>
              </a:rPr>
              <a:t>CHANGE</a:t>
            </a:r>
            <a:endParaRPr sz="4500" b="1" kern="0" dirty="0">
              <a:solidFill>
                <a:srgbClr val="6D3BE5"/>
              </a:solidFill>
              <a:latin typeface="+mj-lt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E64D01-2166-28F3-AEA4-FC6D32E28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Travel Profile</a:t>
            </a:r>
          </a:p>
        </p:txBody>
      </p:sp>
    </p:spTree>
    <p:extLst>
      <p:ext uri="{BB962C8B-B14F-4D97-AF65-F5344CB8AC3E}">
        <p14:creationId xmlns:p14="http://schemas.microsoft.com/office/powerpoint/2010/main" val="91804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84;p23">
            <a:extLst>
              <a:ext uri="{FF2B5EF4-FFF2-40B4-BE49-F238E27FC236}">
                <a16:creationId xmlns:a16="http://schemas.microsoft.com/office/drawing/2014/main" id="{C5ADC834-3166-6389-7B97-4AC58A984EA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638" y="152400"/>
            <a:ext cx="4862576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85;p23">
            <a:extLst>
              <a:ext uri="{FF2B5EF4-FFF2-40B4-BE49-F238E27FC236}">
                <a16:creationId xmlns:a16="http://schemas.microsoft.com/office/drawing/2014/main" id="{FDA17338-3AFD-E36C-286D-97AA8207966C}"/>
              </a:ext>
            </a:extLst>
          </p:cNvPr>
          <p:cNvSpPr txBox="1"/>
          <p:nvPr/>
        </p:nvSpPr>
        <p:spPr>
          <a:xfrm>
            <a:off x="4779713" y="1324950"/>
            <a:ext cx="45987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0" b="1" dirty="0">
                <a:solidFill>
                  <a:srgbClr val="00BFF3"/>
                </a:solidFill>
                <a:latin typeface="+mj-lt"/>
                <a:ea typeface="Oswald"/>
                <a:cs typeface="Oswald"/>
                <a:sym typeface="Oswald"/>
              </a:rPr>
              <a:t>73% </a:t>
            </a:r>
            <a:endParaRPr sz="15000" b="1" dirty="0">
              <a:solidFill>
                <a:srgbClr val="00BFF3"/>
              </a:solidFill>
              <a:latin typeface="+mj-lt"/>
              <a:ea typeface="Oswald"/>
              <a:cs typeface="Oswald"/>
              <a:sym typeface="Oswald"/>
            </a:endParaRPr>
          </a:p>
        </p:txBody>
      </p:sp>
      <p:pic>
        <p:nvPicPr>
          <p:cNvPr id="8" name="Google Shape;186;p23" title="Points scored">
            <a:extLst>
              <a:ext uri="{FF2B5EF4-FFF2-40B4-BE49-F238E27FC236}">
                <a16:creationId xmlns:a16="http://schemas.microsoft.com/office/drawing/2014/main" id="{898FE9BE-8726-7FAF-07BF-4D7FC651745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71577" y="-42875"/>
            <a:ext cx="8457024" cy="52292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8883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92;p24">
            <a:extLst>
              <a:ext uri="{FF2B5EF4-FFF2-40B4-BE49-F238E27FC236}">
                <a16:creationId xmlns:a16="http://schemas.microsoft.com/office/drawing/2014/main" id="{154AFA25-F0BB-DC69-622E-DA69E43F7D3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3946"/>
          <a:stretch/>
        </p:blipFill>
        <p:spPr>
          <a:xfrm flipH="1">
            <a:off x="301238" y="460761"/>
            <a:ext cx="4338800" cy="28966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93;p24">
            <a:extLst>
              <a:ext uri="{FF2B5EF4-FFF2-40B4-BE49-F238E27FC236}">
                <a16:creationId xmlns:a16="http://schemas.microsoft.com/office/drawing/2014/main" id="{F5C68072-E542-35C6-D145-242BFA74AD79}"/>
              </a:ext>
            </a:extLst>
          </p:cNvPr>
          <p:cNvSpPr txBox="1"/>
          <p:nvPr/>
        </p:nvSpPr>
        <p:spPr>
          <a:xfrm>
            <a:off x="4406863" y="1282411"/>
            <a:ext cx="45987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" sz="15000" b="1" kern="0" dirty="0">
                <a:solidFill>
                  <a:srgbClr val="6D3BE5"/>
                </a:solidFill>
                <a:latin typeface="+mj-lt"/>
                <a:ea typeface="Oswald Medium"/>
                <a:cs typeface="Oswald Medium"/>
                <a:sym typeface="Oswald Medium"/>
              </a:rPr>
              <a:t>50%</a:t>
            </a:r>
            <a:r>
              <a:rPr lang="en" sz="15000" b="1" kern="0" dirty="0">
                <a:solidFill>
                  <a:srgbClr val="6D3BE5"/>
                </a:solidFill>
                <a:latin typeface="+mj-lt"/>
                <a:ea typeface="Oswald"/>
                <a:cs typeface="Oswald"/>
                <a:sym typeface="Oswald"/>
              </a:rPr>
              <a:t> </a:t>
            </a:r>
            <a:endParaRPr sz="15000" b="1" kern="0" dirty="0">
              <a:solidFill>
                <a:srgbClr val="6D3BE5"/>
              </a:solidFill>
              <a:latin typeface="+mj-lt"/>
              <a:ea typeface="Oswald"/>
              <a:cs typeface="Oswald"/>
              <a:sym typeface="Oswald"/>
            </a:endParaRPr>
          </a:p>
        </p:txBody>
      </p:sp>
      <p:sp>
        <p:nvSpPr>
          <p:cNvPr id="15" name="Google Shape;194;p24">
            <a:extLst>
              <a:ext uri="{FF2B5EF4-FFF2-40B4-BE49-F238E27FC236}">
                <a16:creationId xmlns:a16="http://schemas.microsoft.com/office/drawing/2014/main" id="{D7A54606-F916-8335-43D0-0B1DDC053A4F}"/>
              </a:ext>
            </a:extLst>
          </p:cNvPr>
          <p:cNvSpPr txBox="1"/>
          <p:nvPr/>
        </p:nvSpPr>
        <p:spPr>
          <a:xfrm>
            <a:off x="1159050" y="3526286"/>
            <a:ext cx="6825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" sz="3000" kern="0" dirty="0">
                <a:solidFill>
                  <a:srgbClr val="595959"/>
                </a:solidFill>
                <a:latin typeface="+mj-lt"/>
                <a:ea typeface="Avenir"/>
                <a:cs typeface="Avenir"/>
                <a:sym typeface="Avenir"/>
              </a:rPr>
              <a:t>Of all flights booked</a:t>
            </a:r>
            <a:endParaRPr sz="3000" kern="0" dirty="0">
              <a:solidFill>
                <a:srgbClr val="595959"/>
              </a:solidFill>
              <a:latin typeface="+mj-lt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1014960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94;p24">
            <a:extLst>
              <a:ext uri="{FF2B5EF4-FFF2-40B4-BE49-F238E27FC236}">
                <a16:creationId xmlns:a16="http://schemas.microsoft.com/office/drawing/2014/main" id="{D7A54606-F916-8335-43D0-0B1DDC053A4F}"/>
              </a:ext>
            </a:extLst>
          </p:cNvPr>
          <p:cNvSpPr txBox="1"/>
          <p:nvPr/>
        </p:nvSpPr>
        <p:spPr>
          <a:xfrm>
            <a:off x="3312354" y="3426730"/>
            <a:ext cx="4598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" sz="3000" kern="0" dirty="0">
                <a:solidFill>
                  <a:srgbClr val="595959"/>
                </a:solidFill>
                <a:latin typeface="+mj-lt"/>
                <a:ea typeface="Avenir"/>
                <a:cs typeface="Avenir"/>
                <a:sym typeface="Avenir"/>
              </a:rPr>
              <a:t>Won’t take the gig</a:t>
            </a:r>
            <a:endParaRPr sz="3000" kern="0" dirty="0">
              <a:solidFill>
                <a:srgbClr val="595959"/>
              </a:solidFill>
              <a:latin typeface="+mj-lt"/>
              <a:ea typeface="Avenir"/>
              <a:cs typeface="Avenir"/>
              <a:sym typeface="Avenir"/>
            </a:endParaRPr>
          </a:p>
        </p:txBody>
      </p:sp>
      <p:sp>
        <p:nvSpPr>
          <p:cNvPr id="6" name="Google Shape;200;p25">
            <a:extLst>
              <a:ext uri="{FF2B5EF4-FFF2-40B4-BE49-F238E27FC236}">
                <a16:creationId xmlns:a16="http://schemas.microsoft.com/office/drawing/2014/main" id="{AAE6268F-6379-79C0-5029-981611E1E2F5}"/>
              </a:ext>
            </a:extLst>
          </p:cNvPr>
          <p:cNvSpPr txBox="1"/>
          <p:nvPr/>
        </p:nvSpPr>
        <p:spPr>
          <a:xfrm>
            <a:off x="3312355" y="1109293"/>
            <a:ext cx="45987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0" b="1" dirty="0">
                <a:solidFill>
                  <a:srgbClr val="00BFF3"/>
                </a:solidFill>
                <a:latin typeface="+mj-lt"/>
                <a:ea typeface="Oswald Medium"/>
                <a:cs typeface="Oswald Medium"/>
                <a:sym typeface="Oswald Medium"/>
              </a:rPr>
              <a:t>39%</a:t>
            </a:r>
            <a:r>
              <a:rPr lang="en" sz="15000" b="1" dirty="0">
                <a:solidFill>
                  <a:srgbClr val="00BFF3"/>
                </a:solidFill>
                <a:latin typeface="+mj-lt"/>
                <a:ea typeface="Oswald"/>
                <a:cs typeface="Oswald"/>
                <a:sym typeface="Oswald"/>
              </a:rPr>
              <a:t> </a:t>
            </a:r>
            <a:endParaRPr sz="15000" b="1" dirty="0">
              <a:solidFill>
                <a:srgbClr val="00BFF3"/>
              </a:solidFill>
              <a:latin typeface="+mj-lt"/>
              <a:ea typeface="Oswald"/>
              <a:cs typeface="Oswald"/>
              <a:sym typeface="Oswald"/>
            </a:endParaRPr>
          </a:p>
        </p:txBody>
      </p:sp>
      <p:pic>
        <p:nvPicPr>
          <p:cNvPr id="7" name="Picture 2" descr="Man Holds Briefcase Speaks On Phone Stock Footage Video (100% Royalty-free)  30792784 | Shutterstock">
            <a:extLst>
              <a:ext uri="{FF2B5EF4-FFF2-40B4-BE49-F238E27FC236}">
                <a16:creationId xmlns:a16="http://schemas.microsoft.com/office/drawing/2014/main" id="{66861A1C-74A4-32E3-C84A-F360BA565B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8" r="33324"/>
          <a:stretch/>
        </p:blipFill>
        <p:spPr bwMode="auto">
          <a:xfrm>
            <a:off x="1425992" y="206364"/>
            <a:ext cx="2424896" cy="456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730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07;p26">
            <a:extLst>
              <a:ext uri="{FF2B5EF4-FFF2-40B4-BE49-F238E27FC236}">
                <a16:creationId xmlns:a16="http://schemas.microsoft.com/office/drawing/2014/main" id="{CDFCF9A9-D710-5E8C-A654-0C799C806173}"/>
              </a:ext>
            </a:extLst>
          </p:cNvPr>
          <p:cNvSpPr/>
          <p:nvPr/>
        </p:nvSpPr>
        <p:spPr>
          <a:xfrm>
            <a:off x="590575" y="1047848"/>
            <a:ext cx="2128800" cy="837900"/>
          </a:xfrm>
          <a:prstGeom prst="wedgeRoundRectCallout">
            <a:avLst>
              <a:gd name="adj1" fmla="val 111287"/>
              <a:gd name="adj2" fmla="val 108996"/>
              <a:gd name="adj3" fmla="val 0"/>
            </a:avLst>
          </a:prstGeom>
          <a:solidFill>
            <a:srgbClr val="4CB7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" sz="1900" kern="0" dirty="0">
                <a:solidFill>
                  <a:srgbClr val="FFFFFF"/>
                </a:solidFill>
                <a:latin typeface="+mj-lt"/>
                <a:ea typeface="Avenir"/>
                <a:cs typeface="Avenir"/>
                <a:sym typeface="Avenir"/>
              </a:rPr>
              <a:t>Managing &amp; Reviewing</a:t>
            </a:r>
            <a:endParaRPr sz="1900" kern="0" dirty="0">
              <a:solidFill>
                <a:srgbClr val="FFFFFF"/>
              </a:solidFill>
              <a:latin typeface="+mj-lt"/>
              <a:ea typeface="Avenir"/>
              <a:cs typeface="Avenir"/>
              <a:sym typeface="Avenir"/>
            </a:endParaRPr>
          </a:p>
        </p:txBody>
      </p:sp>
      <p:sp>
        <p:nvSpPr>
          <p:cNvPr id="10" name="Google Shape;208;p26">
            <a:extLst>
              <a:ext uri="{FF2B5EF4-FFF2-40B4-BE49-F238E27FC236}">
                <a16:creationId xmlns:a16="http://schemas.microsoft.com/office/drawing/2014/main" id="{EA17EA93-E07A-E5DE-DE0F-6961040C2615}"/>
              </a:ext>
            </a:extLst>
          </p:cNvPr>
          <p:cNvSpPr/>
          <p:nvPr/>
        </p:nvSpPr>
        <p:spPr>
          <a:xfrm>
            <a:off x="590575" y="3425223"/>
            <a:ext cx="2128800" cy="837900"/>
          </a:xfrm>
          <a:prstGeom prst="wedgeRoundRectCallout">
            <a:avLst>
              <a:gd name="adj1" fmla="val 130002"/>
              <a:gd name="adj2" fmla="val -50158"/>
              <a:gd name="adj3" fmla="val 0"/>
            </a:avLst>
          </a:prstGeom>
          <a:solidFill>
            <a:srgbClr val="F6FF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" sz="1900" kern="0">
                <a:solidFill>
                  <a:srgbClr val="595959"/>
                </a:solidFill>
                <a:latin typeface="+mj-lt"/>
                <a:ea typeface="Avenir"/>
                <a:cs typeface="Avenir"/>
                <a:sym typeface="Avenir"/>
              </a:rPr>
              <a:t>Searching &amp; Booking</a:t>
            </a:r>
            <a:endParaRPr sz="1900" kern="0">
              <a:solidFill>
                <a:srgbClr val="595959"/>
              </a:solidFill>
              <a:latin typeface="+mj-lt"/>
              <a:ea typeface="Avenir"/>
              <a:cs typeface="Avenir"/>
              <a:sym typeface="Avenir"/>
            </a:endParaRPr>
          </a:p>
        </p:txBody>
      </p:sp>
      <p:sp>
        <p:nvSpPr>
          <p:cNvPr id="11" name="Google Shape;209;p26">
            <a:extLst>
              <a:ext uri="{FF2B5EF4-FFF2-40B4-BE49-F238E27FC236}">
                <a16:creationId xmlns:a16="http://schemas.microsoft.com/office/drawing/2014/main" id="{6AFE046E-6FEA-6735-5D65-C58436A8BD2E}"/>
              </a:ext>
            </a:extLst>
          </p:cNvPr>
          <p:cNvSpPr/>
          <p:nvPr/>
        </p:nvSpPr>
        <p:spPr>
          <a:xfrm>
            <a:off x="6153808" y="1264773"/>
            <a:ext cx="2128800" cy="837900"/>
          </a:xfrm>
          <a:prstGeom prst="wedgeRoundRectCallout">
            <a:avLst>
              <a:gd name="adj1" fmla="val -117222"/>
              <a:gd name="adj2" fmla="val 118355"/>
              <a:gd name="adj3" fmla="val 0"/>
            </a:avLst>
          </a:prstGeom>
          <a:solidFill>
            <a:srgbClr val="F6FF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" sz="1900" kern="0">
                <a:solidFill>
                  <a:srgbClr val="595959"/>
                </a:solidFill>
                <a:latin typeface="+mj-lt"/>
                <a:ea typeface="Avenir"/>
                <a:cs typeface="Avenir"/>
                <a:sym typeface="Avenir"/>
              </a:rPr>
              <a:t>Connecting with Friends</a:t>
            </a:r>
            <a:endParaRPr sz="1900" kern="0">
              <a:solidFill>
                <a:srgbClr val="595959"/>
              </a:solidFill>
              <a:latin typeface="+mj-lt"/>
              <a:ea typeface="Avenir"/>
              <a:cs typeface="Avenir"/>
              <a:sym typeface="Avenir"/>
            </a:endParaRPr>
          </a:p>
        </p:txBody>
      </p:sp>
      <p:sp>
        <p:nvSpPr>
          <p:cNvPr id="12" name="Google Shape;210;p26">
            <a:extLst>
              <a:ext uri="{FF2B5EF4-FFF2-40B4-BE49-F238E27FC236}">
                <a16:creationId xmlns:a16="http://schemas.microsoft.com/office/drawing/2014/main" id="{A2B2BD00-7DC2-62C5-8850-68B9B95BA6A4}"/>
              </a:ext>
            </a:extLst>
          </p:cNvPr>
          <p:cNvSpPr/>
          <p:nvPr/>
        </p:nvSpPr>
        <p:spPr>
          <a:xfrm>
            <a:off x="6349225" y="3525348"/>
            <a:ext cx="2128800" cy="837900"/>
          </a:xfrm>
          <a:prstGeom prst="wedgeRoundRectCallout">
            <a:avLst>
              <a:gd name="adj1" fmla="val -126316"/>
              <a:gd name="adj2" fmla="val -71942"/>
              <a:gd name="adj3" fmla="val 0"/>
            </a:avLst>
          </a:prstGeom>
          <a:solidFill>
            <a:srgbClr val="4CB7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" sz="1900" kern="0">
                <a:solidFill>
                  <a:srgbClr val="FFFFFF"/>
                </a:solidFill>
                <a:latin typeface="+mj-lt"/>
                <a:ea typeface="Avenir"/>
                <a:cs typeface="Avenir"/>
                <a:sym typeface="Avenir"/>
              </a:rPr>
              <a:t>Customer Service</a:t>
            </a:r>
            <a:endParaRPr sz="1900" kern="0">
              <a:solidFill>
                <a:srgbClr val="FFFFFF"/>
              </a:solidFill>
              <a:latin typeface="+mj-lt"/>
              <a:ea typeface="Avenir"/>
              <a:cs typeface="Avenir"/>
              <a:sym typeface="Avenir"/>
            </a:endParaRPr>
          </a:p>
        </p:txBody>
      </p:sp>
      <p:pic>
        <p:nvPicPr>
          <p:cNvPr id="13" name="Google Shape;211;p26">
            <a:extLst>
              <a:ext uri="{FF2B5EF4-FFF2-40B4-BE49-F238E27FC236}">
                <a16:creationId xmlns:a16="http://schemas.microsoft.com/office/drawing/2014/main" id="{D385AC5B-EACD-8F1F-E664-3D662F0CA4C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4601" t="7358" r="18848" b="4937"/>
          <a:stretch/>
        </p:blipFill>
        <p:spPr>
          <a:xfrm>
            <a:off x="3445788" y="749476"/>
            <a:ext cx="2252425" cy="42439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ABA385-B114-9647-8C02-087741564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They Use Mobile</a:t>
            </a:r>
          </a:p>
        </p:txBody>
      </p:sp>
    </p:spTree>
    <p:extLst>
      <p:ext uri="{BB962C8B-B14F-4D97-AF65-F5344CB8AC3E}">
        <p14:creationId xmlns:p14="http://schemas.microsoft.com/office/powerpoint/2010/main" val="316468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7;p27">
            <a:extLst>
              <a:ext uri="{FF2B5EF4-FFF2-40B4-BE49-F238E27FC236}">
                <a16:creationId xmlns:a16="http://schemas.microsoft.com/office/drawing/2014/main" id="{54F1F9B7-8C10-B0C8-673E-75F9FE666D33}"/>
              </a:ext>
            </a:extLst>
          </p:cNvPr>
          <p:cNvSpPr txBox="1"/>
          <p:nvPr/>
        </p:nvSpPr>
        <p:spPr>
          <a:xfrm>
            <a:off x="2559988" y="2162700"/>
            <a:ext cx="45987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0" b="1" dirty="0">
                <a:solidFill>
                  <a:srgbClr val="00BFF3"/>
                </a:solidFill>
                <a:latin typeface="+mj-lt"/>
                <a:ea typeface="Oswald Medium"/>
                <a:cs typeface="Oswald Medium"/>
                <a:sym typeface="Oswald Medium"/>
              </a:rPr>
              <a:t>80% </a:t>
            </a:r>
            <a:endParaRPr sz="15000" b="1" dirty="0">
              <a:solidFill>
                <a:srgbClr val="00BFF3"/>
              </a:solidFill>
              <a:latin typeface="+mj-lt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7" name="Google Shape;218;p27">
            <a:extLst>
              <a:ext uri="{FF2B5EF4-FFF2-40B4-BE49-F238E27FC236}">
                <a16:creationId xmlns:a16="http://schemas.microsoft.com/office/drawing/2014/main" id="{85D07E8D-8E94-13D8-5408-110C5382C19A}"/>
              </a:ext>
            </a:extLst>
          </p:cNvPr>
          <p:cNvSpPr/>
          <p:nvPr/>
        </p:nvSpPr>
        <p:spPr>
          <a:xfrm>
            <a:off x="1716800" y="1201375"/>
            <a:ext cx="1170600" cy="1112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8" name="Google Shape;219;p27">
            <a:extLst>
              <a:ext uri="{FF2B5EF4-FFF2-40B4-BE49-F238E27FC236}">
                <a16:creationId xmlns:a16="http://schemas.microsoft.com/office/drawing/2014/main" id="{8D85116C-889E-4EAC-5B31-58ABF63243EC}"/>
              </a:ext>
            </a:extLst>
          </p:cNvPr>
          <p:cNvSpPr/>
          <p:nvPr/>
        </p:nvSpPr>
        <p:spPr>
          <a:xfrm>
            <a:off x="2995425" y="1201375"/>
            <a:ext cx="1170600" cy="1112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0" name="Google Shape;220;p27">
            <a:extLst>
              <a:ext uri="{FF2B5EF4-FFF2-40B4-BE49-F238E27FC236}">
                <a16:creationId xmlns:a16="http://schemas.microsoft.com/office/drawing/2014/main" id="{BEC5FCC3-356B-D0FE-DF46-346FBCF680E5}"/>
              </a:ext>
            </a:extLst>
          </p:cNvPr>
          <p:cNvSpPr/>
          <p:nvPr/>
        </p:nvSpPr>
        <p:spPr>
          <a:xfrm>
            <a:off x="4274050" y="1201375"/>
            <a:ext cx="1170600" cy="1112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1" name="Google Shape;221;p27">
            <a:extLst>
              <a:ext uri="{FF2B5EF4-FFF2-40B4-BE49-F238E27FC236}">
                <a16:creationId xmlns:a16="http://schemas.microsoft.com/office/drawing/2014/main" id="{C7A74A4C-E8FB-B894-25EA-18DBDB08B3FF}"/>
              </a:ext>
            </a:extLst>
          </p:cNvPr>
          <p:cNvSpPr/>
          <p:nvPr/>
        </p:nvSpPr>
        <p:spPr>
          <a:xfrm>
            <a:off x="5552675" y="1201375"/>
            <a:ext cx="1170600" cy="1112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2" name="Google Shape;222;p27">
            <a:extLst>
              <a:ext uri="{FF2B5EF4-FFF2-40B4-BE49-F238E27FC236}">
                <a16:creationId xmlns:a16="http://schemas.microsoft.com/office/drawing/2014/main" id="{060F52E9-1F09-2EB7-0DBA-2AE65C050FEF}"/>
              </a:ext>
            </a:extLst>
          </p:cNvPr>
          <p:cNvSpPr/>
          <p:nvPr/>
        </p:nvSpPr>
        <p:spPr>
          <a:xfrm>
            <a:off x="6831300" y="1201375"/>
            <a:ext cx="1170600" cy="1112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775013-B2A7-0BA0-22CC-732AB0732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Reviews On Reviews</a:t>
            </a:r>
          </a:p>
        </p:txBody>
      </p:sp>
    </p:spTree>
    <p:extLst>
      <p:ext uri="{BB962C8B-B14F-4D97-AF65-F5344CB8AC3E}">
        <p14:creationId xmlns:p14="http://schemas.microsoft.com/office/powerpoint/2010/main" val="38281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228;p28">
            <a:extLst>
              <a:ext uri="{FF2B5EF4-FFF2-40B4-BE49-F238E27FC236}">
                <a16:creationId xmlns:a16="http://schemas.microsoft.com/office/drawing/2014/main" id="{E145370A-DBA9-BA67-4911-126699BE98AC}"/>
              </a:ext>
            </a:extLst>
          </p:cNvPr>
          <p:cNvSpPr txBox="1"/>
          <p:nvPr/>
        </p:nvSpPr>
        <p:spPr>
          <a:xfrm>
            <a:off x="-54900" y="1558181"/>
            <a:ext cx="91989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 b="1" dirty="0">
                <a:solidFill>
                  <a:srgbClr val="00BFF3"/>
                </a:solidFill>
                <a:latin typeface="+mj-lt"/>
                <a:ea typeface="Oswald Medium"/>
                <a:cs typeface="Oswald Medium"/>
                <a:sym typeface="Oswald Medium"/>
              </a:rPr>
              <a:t>#BLEISURE </a:t>
            </a:r>
            <a:endParaRPr sz="12000" b="1" dirty="0">
              <a:solidFill>
                <a:srgbClr val="00BFF3"/>
              </a:solidFill>
              <a:latin typeface="+mj-lt"/>
              <a:ea typeface="Oswald Medium"/>
              <a:cs typeface="Oswald Medium"/>
              <a:sym typeface="Oswald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18390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234;p29">
            <a:extLst>
              <a:ext uri="{FF2B5EF4-FFF2-40B4-BE49-F238E27FC236}">
                <a16:creationId xmlns:a16="http://schemas.microsoft.com/office/drawing/2014/main" id="{890D55ED-493C-9AB9-18DC-EC7D9BD9916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93279" y="945136"/>
            <a:ext cx="5557442" cy="42031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DEC32B-A1B4-6FF5-374C-CE9C6F0D7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8145"/>
            <a:ext cx="6364333" cy="614335"/>
          </a:xfrm>
        </p:spPr>
        <p:txBody>
          <a:bodyPr/>
          <a:lstStyle/>
          <a:p>
            <a:r>
              <a:rPr lang="en-US" dirty="0"/>
              <a:t>Concur Return to Travel Survey</a:t>
            </a:r>
          </a:p>
        </p:txBody>
      </p:sp>
    </p:spTree>
    <p:extLst>
      <p:ext uri="{BB962C8B-B14F-4D97-AF65-F5344CB8AC3E}">
        <p14:creationId xmlns:p14="http://schemas.microsoft.com/office/powerpoint/2010/main" val="1662837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4;p11">
            <a:extLst>
              <a:ext uri="{FF2B5EF4-FFF2-40B4-BE49-F238E27FC236}">
                <a16:creationId xmlns:a16="http://schemas.microsoft.com/office/drawing/2014/main" id="{C92E63D0-F6AE-2F13-D37C-5170A0C61D03}"/>
              </a:ext>
            </a:extLst>
          </p:cNvPr>
          <p:cNvSpPr txBox="1">
            <a:spLocks/>
          </p:cNvSpPr>
          <p:nvPr/>
        </p:nvSpPr>
        <p:spPr>
          <a:xfrm>
            <a:off x="0" y="1278486"/>
            <a:ext cx="9144000" cy="341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600" kern="1200" baseline="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6500" b="1" dirty="0">
                <a:solidFill>
                  <a:srgbClr val="6D3BE5"/>
                </a:solidFill>
                <a:latin typeface="+mj-lt"/>
                <a:ea typeface="Oswald Medium"/>
                <a:cs typeface="Oswald Medium"/>
                <a:sym typeface="Oswald Medium"/>
              </a:rPr>
              <a:t>#GENY </a:t>
            </a:r>
            <a:r>
              <a:rPr lang="en-US" sz="6500" b="1" dirty="0">
                <a:solidFill>
                  <a:srgbClr val="00BFF3"/>
                </a:solidFill>
                <a:latin typeface="+mj-lt"/>
                <a:ea typeface="Oswald Medium"/>
                <a:cs typeface="Oswald Medium"/>
                <a:sym typeface="Oswald Medium"/>
              </a:rPr>
              <a:t>#GENZ </a:t>
            </a:r>
            <a:r>
              <a:rPr lang="en-US" sz="6500" b="1" dirty="0">
                <a:solidFill>
                  <a:srgbClr val="6D3BE5"/>
                </a:solidFill>
                <a:latin typeface="+mj-lt"/>
                <a:ea typeface="Oswald Medium"/>
                <a:cs typeface="Oswald Medium"/>
                <a:sym typeface="Oswald Medium"/>
              </a:rPr>
              <a:t>#OKBOOMER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6500" b="1" dirty="0">
                <a:solidFill>
                  <a:srgbClr val="00BFF3"/>
                </a:solidFill>
                <a:latin typeface="+mj-lt"/>
                <a:ea typeface="Oswald Medium"/>
                <a:cs typeface="Oswald Medium"/>
                <a:sym typeface="Oswald Medium"/>
              </a:rPr>
              <a:t>@TNHINES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8F9CED6-866A-806E-46E9-4119B7238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Generations Defined</a:t>
            </a:r>
          </a:p>
        </p:txBody>
      </p:sp>
    </p:spTree>
    <p:extLst>
      <p:ext uri="{BB962C8B-B14F-4D97-AF65-F5344CB8AC3E}">
        <p14:creationId xmlns:p14="http://schemas.microsoft.com/office/powerpoint/2010/main" val="17811492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241;p30">
            <a:extLst>
              <a:ext uri="{FF2B5EF4-FFF2-40B4-BE49-F238E27FC236}">
                <a16:creationId xmlns:a16="http://schemas.microsoft.com/office/drawing/2014/main" id="{B76D6396-FEB7-FB36-7F7C-69C18F98A5C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4095" b="9585"/>
          <a:stretch/>
        </p:blipFill>
        <p:spPr>
          <a:xfrm>
            <a:off x="1075538" y="906716"/>
            <a:ext cx="6992923" cy="42415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A18E33-E07A-0937-52AE-F3CE4A57C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8145"/>
            <a:ext cx="6364333" cy="614335"/>
          </a:xfrm>
        </p:spPr>
        <p:txBody>
          <a:bodyPr/>
          <a:lstStyle/>
          <a:p>
            <a:r>
              <a:rPr lang="en-US" dirty="0"/>
              <a:t>Concur Return to Travel Survey</a:t>
            </a:r>
          </a:p>
        </p:txBody>
      </p:sp>
    </p:spTree>
    <p:extLst>
      <p:ext uri="{BB962C8B-B14F-4D97-AF65-F5344CB8AC3E}">
        <p14:creationId xmlns:p14="http://schemas.microsoft.com/office/powerpoint/2010/main" val="3476545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248;p31">
            <a:extLst>
              <a:ext uri="{FF2B5EF4-FFF2-40B4-BE49-F238E27FC236}">
                <a16:creationId xmlns:a16="http://schemas.microsoft.com/office/drawing/2014/main" id="{846FDDD5-E418-A5C4-5021-D525D5670A4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8549"/>
          <a:stretch/>
        </p:blipFill>
        <p:spPr>
          <a:xfrm>
            <a:off x="1447657" y="362388"/>
            <a:ext cx="6707299" cy="47858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CFFB0-8A8A-0D47-7F80-7192BBD5F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8145"/>
            <a:ext cx="6364333" cy="614335"/>
          </a:xfrm>
        </p:spPr>
        <p:txBody>
          <a:bodyPr/>
          <a:lstStyle/>
          <a:p>
            <a:r>
              <a:rPr lang="en-US" dirty="0"/>
              <a:t>Concur Return to Travel Survey</a:t>
            </a:r>
          </a:p>
        </p:txBody>
      </p:sp>
    </p:spTree>
    <p:extLst>
      <p:ext uri="{BB962C8B-B14F-4D97-AF65-F5344CB8AC3E}">
        <p14:creationId xmlns:p14="http://schemas.microsoft.com/office/powerpoint/2010/main" val="1343367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55;p32">
            <a:extLst>
              <a:ext uri="{FF2B5EF4-FFF2-40B4-BE49-F238E27FC236}">
                <a16:creationId xmlns:a16="http://schemas.microsoft.com/office/drawing/2014/main" id="{6ECA5E8A-4101-9253-4711-663C6D330989}"/>
              </a:ext>
            </a:extLst>
          </p:cNvPr>
          <p:cNvSpPr/>
          <p:nvPr/>
        </p:nvSpPr>
        <p:spPr>
          <a:xfrm>
            <a:off x="737908" y="484675"/>
            <a:ext cx="2128800" cy="837900"/>
          </a:xfrm>
          <a:prstGeom prst="wedgeRoundRectCallout">
            <a:avLst>
              <a:gd name="adj1" fmla="val 111287"/>
              <a:gd name="adj2" fmla="val 108996"/>
              <a:gd name="adj3" fmla="val 0"/>
            </a:avLst>
          </a:prstGeom>
          <a:solidFill>
            <a:srgbClr val="00BF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" sz="1900" kern="0" dirty="0">
                <a:solidFill>
                  <a:srgbClr val="FFFFFF"/>
                </a:solidFill>
                <a:latin typeface="+mj-lt"/>
                <a:ea typeface="Archivo"/>
                <a:cs typeface="Archivo"/>
                <a:sym typeface="Archivo"/>
              </a:rPr>
              <a:t>Personalization is Everything</a:t>
            </a:r>
            <a:endParaRPr sz="1900" kern="0" dirty="0">
              <a:solidFill>
                <a:srgbClr val="FFFFFF"/>
              </a:solidFill>
              <a:latin typeface="+mj-lt"/>
              <a:ea typeface="Archivo"/>
              <a:cs typeface="Archivo"/>
              <a:sym typeface="Archivo"/>
            </a:endParaRPr>
          </a:p>
        </p:txBody>
      </p:sp>
      <p:sp>
        <p:nvSpPr>
          <p:cNvPr id="19" name="Google Shape;256;p32">
            <a:extLst>
              <a:ext uri="{FF2B5EF4-FFF2-40B4-BE49-F238E27FC236}">
                <a16:creationId xmlns:a16="http://schemas.microsoft.com/office/drawing/2014/main" id="{98679083-19F8-9DA7-FDE4-A958CD6A8A66}"/>
              </a:ext>
            </a:extLst>
          </p:cNvPr>
          <p:cNvSpPr/>
          <p:nvPr/>
        </p:nvSpPr>
        <p:spPr>
          <a:xfrm>
            <a:off x="638500" y="2155181"/>
            <a:ext cx="2128800" cy="837900"/>
          </a:xfrm>
          <a:prstGeom prst="wedgeRoundRectCallout">
            <a:avLst>
              <a:gd name="adj1" fmla="val 119033"/>
              <a:gd name="adj2" fmla="val 31800"/>
              <a:gd name="adj3" fmla="val 0"/>
            </a:avLst>
          </a:prstGeom>
          <a:solidFill>
            <a:srgbClr val="6D3B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" sz="1900" kern="0">
                <a:solidFill>
                  <a:schemeClr val="bg1"/>
                </a:solidFill>
                <a:latin typeface="+mj-lt"/>
                <a:ea typeface="Avenir"/>
                <a:cs typeface="Avenir"/>
                <a:sym typeface="Avenir"/>
              </a:rPr>
              <a:t>Adjust on the Fly</a:t>
            </a:r>
            <a:endParaRPr sz="1900" kern="0">
              <a:solidFill>
                <a:schemeClr val="bg1"/>
              </a:solidFill>
              <a:latin typeface="+mj-lt"/>
              <a:ea typeface="Avenir"/>
              <a:cs typeface="Avenir"/>
              <a:sym typeface="Avenir"/>
            </a:endParaRPr>
          </a:p>
        </p:txBody>
      </p:sp>
      <p:sp>
        <p:nvSpPr>
          <p:cNvPr id="20" name="Google Shape;257;p32">
            <a:extLst>
              <a:ext uri="{FF2B5EF4-FFF2-40B4-BE49-F238E27FC236}">
                <a16:creationId xmlns:a16="http://schemas.microsoft.com/office/drawing/2014/main" id="{08961124-07BA-2910-4BD4-77297D3A7939}"/>
              </a:ext>
            </a:extLst>
          </p:cNvPr>
          <p:cNvSpPr/>
          <p:nvPr/>
        </p:nvSpPr>
        <p:spPr>
          <a:xfrm>
            <a:off x="317225" y="3912063"/>
            <a:ext cx="2128800" cy="837900"/>
          </a:xfrm>
          <a:prstGeom prst="wedgeRoundRectCallout">
            <a:avLst>
              <a:gd name="adj1" fmla="val 135100"/>
              <a:gd name="adj2" fmla="val -89656"/>
              <a:gd name="adj3" fmla="val 0"/>
            </a:avLst>
          </a:prstGeom>
          <a:solidFill>
            <a:srgbClr val="00BF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" sz="1900" kern="0">
                <a:solidFill>
                  <a:srgbClr val="FFFFFF"/>
                </a:solidFill>
                <a:latin typeface="+mj-lt"/>
                <a:ea typeface="Archivo"/>
                <a:cs typeface="Archivo"/>
                <a:sym typeface="Archivo"/>
              </a:rPr>
              <a:t>Chat/Text &gt; Voice</a:t>
            </a:r>
            <a:endParaRPr sz="1900" kern="0">
              <a:solidFill>
                <a:srgbClr val="FFFFFF"/>
              </a:solidFill>
              <a:latin typeface="+mj-lt"/>
              <a:ea typeface="Archivo"/>
              <a:cs typeface="Archivo"/>
              <a:sym typeface="Archivo"/>
            </a:endParaRPr>
          </a:p>
        </p:txBody>
      </p:sp>
      <p:sp>
        <p:nvSpPr>
          <p:cNvPr id="21" name="Google Shape;258;p32">
            <a:extLst>
              <a:ext uri="{FF2B5EF4-FFF2-40B4-BE49-F238E27FC236}">
                <a16:creationId xmlns:a16="http://schemas.microsoft.com/office/drawing/2014/main" id="{4582E502-C170-F919-FDE6-9E2BD5F25CC8}"/>
              </a:ext>
            </a:extLst>
          </p:cNvPr>
          <p:cNvSpPr/>
          <p:nvPr/>
        </p:nvSpPr>
        <p:spPr>
          <a:xfrm>
            <a:off x="5914730" y="525705"/>
            <a:ext cx="2128800" cy="837900"/>
          </a:xfrm>
          <a:prstGeom prst="wedgeRoundRectCallout">
            <a:avLst>
              <a:gd name="adj1" fmla="val -117222"/>
              <a:gd name="adj2" fmla="val 118355"/>
              <a:gd name="adj3" fmla="val 0"/>
            </a:avLst>
          </a:prstGeom>
          <a:solidFill>
            <a:srgbClr val="6D3B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" sz="1900" kern="0" dirty="0">
                <a:solidFill>
                  <a:schemeClr val="bg1"/>
                </a:solidFill>
                <a:latin typeface="+mj-lt"/>
                <a:ea typeface="Avenir"/>
                <a:cs typeface="Avenir"/>
                <a:sym typeface="Avenir"/>
              </a:rPr>
              <a:t>Self Service Autonomy</a:t>
            </a:r>
            <a:endParaRPr sz="1900" b="1" kern="0" dirty="0">
              <a:solidFill>
                <a:schemeClr val="bg1"/>
              </a:solidFill>
              <a:latin typeface="+mj-lt"/>
              <a:ea typeface="Avenir"/>
              <a:cs typeface="Avenir"/>
              <a:sym typeface="Avenir"/>
            </a:endParaRPr>
          </a:p>
        </p:txBody>
      </p:sp>
      <p:sp>
        <p:nvSpPr>
          <p:cNvPr id="22" name="Google Shape;259;p32">
            <a:extLst>
              <a:ext uri="{FF2B5EF4-FFF2-40B4-BE49-F238E27FC236}">
                <a16:creationId xmlns:a16="http://schemas.microsoft.com/office/drawing/2014/main" id="{C6C01A2F-8980-F9FB-1309-253BD6414E2D}"/>
              </a:ext>
            </a:extLst>
          </p:cNvPr>
          <p:cNvSpPr/>
          <p:nvPr/>
        </p:nvSpPr>
        <p:spPr>
          <a:xfrm>
            <a:off x="6376700" y="2443382"/>
            <a:ext cx="2128800" cy="837900"/>
          </a:xfrm>
          <a:prstGeom prst="wedgeRoundRectCallout">
            <a:avLst>
              <a:gd name="adj1" fmla="val -138575"/>
              <a:gd name="adj2" fmla="val -16210"/>
              <a:gd name="adj3" fmla="val 0"/>
            </a:avLst>
          </a:prstGeom>
          <a:solidFill>
            <a:srgbClr val="00BF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" sz="1900" kern="0">
                <a:solidFill>
                  <a:srgbClr val="FFFFFF"/>
                </a:solidFill>
                <a:latin typeface="+mj-lt"/>
                <a:ea typeface="Archivo"/>
                <a:cs typeface="Archivo"/>
                <a:sym typeface="Archivo"/>
              </a:rPr>
              <a:t>Leverage Social Tools</a:t>
            </a:r>
            <a:endParaRPr sz="1900" kern="0">
              <a:solidFill>
                <a:srgbClr val="FFFFFF"/>
              </a:solidFill>
              <a:latin typeface="+mj-lt"/>
              <a:ea typeface="Archivo"/>
              <a:cs typeface="Archivo"/>
              <a:sym typeface="Archivo"/>
            </a:endParaRPr>
          </a:p>
        </p:txBody>
      </p:sp>
      <p:sp>
        <p:nvSpPr>
          <p:cNvPr id="23" name="Google Shape;260;p32">
            <a:extLst>
              <a:ext uri="{FF2B5EF4-FFF2-40B4-BE49-F238E27FC236}">
                <a16:creationId xmlns:a16="http://schemas.microsoft.com/office/drawing/2014/main" id="{06689DE0-8F57-674E-5487-7AC79012110D}"/>
              </a:ext>
            </a:extLst>
          </p:cNvPr>
          <p:cNvSpPr/>
          <p:nvPr/>
        </p:nvSpPr>
        <p:spPr>
          <a:xfrm>
            <a:off x="6474175" y="3825688"/>
            <a:ext cx="2128800" cy="837900"/>
          </a:xfrm>
          <a:prstGeom prst="wedgeRoundRectCallout">
            <a:avLst>
              <a:gd name="adj1" fmla="val -143798"/>
              <a:gd name="adj2" fmla="val -81931"/>
              <a:gd name="adj3" fmla="val 0"/>
            </a:avLst>
          </a:prstGeom>
          <a:solidFill>
            <a:srgbClr val="6D3B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" sz="1900" kern="0" dirty="0">
                <a:solidFill>
                  <a:schemeClr val="bg1"/>
                </a:solidFill>
                <a:latin typeface="+mj-lt"/>
                <a:ea typeface="Avenir"/>
                <a:cs typeface="Avenir"/>
                <a:sym typeface="Avenir"/>
              </a:rPr>
              <a:t>Bite Sized Pieces</a:t>
            </a:r>
            <a:endParaRPr sz="1900" kern="0" dirty="0">
              <a:solidFill>
                <a:schemeClr val="bg1"/>
              </a:solidFill>
              <a:latin typeface="+mj-lt"/>
              <a:ea typeface="Avenir"/>
              <a:cs typeface="Avenir"/>
              <a:sym typeface="Avenir"/>
            </a:endParaRPr>
          </a:p>
        </p:txBody>
      </p:sp>
      <p:pic>
        <p:nvPicPr>
          <p:cNvPr id="24" name="Google Shape;261;p32">
            <a:extLst>
              <a:ext uri="{FF2B5EF4-FFF2-40B4-BE49-F238E27FC236}">
                <a16:creationId xmlns:a16="http://schemas.microsoft.com/office/drawing/2014/main" id="{F52880F3-A7EC-B0EE-8605-F35127DA48C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98050" y="223850"/>
            <a:ext cx="2347900" cy="469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834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38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3"/>
          <p:cNvSpPr txBox="1"/>
          <p:nvPr/>
        </p:nvSpPr>
        <p:spPr>
          <a:xfrm>
            <a:off x="1159050" y="716556"/>
            <a:ext cx="6825900" cy="954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" sz="5000" b="1" dirty="0">
                <a:solidFill>
                  <a:schemeClr val="lt1"/>
                </a:solidFill>
                <a:latin typeface="+mj-lt"/>
                <a:ea typeface="Oswald Medium"/>
                <a:cs typeface="Oswald Medium"/>
                <a:sym typeface="Oswald Medium"/>
              </a:rPr>
              <a:t>THE WAY THEY WORK</a:t>
            </a:r>
            <a:endParaRPr sz="5000" b="1" dirty="0">
              <a:solidFill>
                <a:schemeClr val="lt1"/>
              </a:solidFill>
              <a:latin typeface="+mj-lt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4"/>
          <p:cNvSpPr/>
          <p:nvPr/>
        </p:nvSpPr>
        <p:spPr>
          <a:xfrm>
            <a:off x="125" y="2431"/>
            <a:ext cx="9144000" cy="5143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" name="A Millennial Job Interview">
            <a:hlinkClick r:id="" action="ppaction://media"/>
            <a:extLst>
              <a:ext uri="{FF2B5EF4-FFF2-40B4-BE49-F238E27FC236}">
                <a16:creationId xmlns:a16="http://schemas.microsoft.com/office/drawing/2014/main" id="{552EA451-9666-B9E5-14C2-E9EE0C95AF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709" y="410705"/>
            <a:ext cx="7101079" cy="39914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79;p35" title="Points scored">
            <a:extLst>
              <a:ext uri="{FF2B5EF4-FFF2-40B4-BE49-F238E27FC236}">
                <a16:creationId xmlns:a16="http://schemas.microsoft.com/office/drawing/2014/main" id="{834F8736-7F6F-0A2E-5091-F0EC9FD3D81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42495" y="480449"/>
            <a:ext cx="6962138" cy="430492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80;p35">
            <a:extLst>
              <a:ext uri="{FF2B5EF4-FFF2-40B4-BE49-F238E27FC236}">
                <a16:creationId xmlns:a16="http://schemas.microsoft.com/office/drawing/2014/main" id="{EE34D801-0814-37B0-1FA6-EDF2FBF6DA15}"/>
              </a:ext>
            </a:extLst>
          </p:cNvPr>
          <p:cNvSpPr txBox="1"/>
          <p:nvPr/>
        </p:nvSpPr>
        <p:spPr>
          <a:xfrm>
            <a:off x="392136" y="1441349"/>
            <a:ext cx="40389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0" b="1" dirty="0">
                <a:solidFill>
                  <a:srgbClr val="00BFF3"/>
                </a:solidFill>
                <a:latin typeface="+mj-lt"/>
                <a:ea typeface="Oswald Medium"/>
                <a:cs typeface="Oswald Medium"/>
                <a:sym typeface="Oswald Medium"/>
              </a:rPr>
              <a:t>75%</a:t>
            </a:r>
            <a:r>
              <a:rPr lang="en" sz="15000" b="1" dirty="0">
                <a:solidFill>
                  <a:srgbClr val="00BFF3"/>
                </a:solidFill>
                <a:latin typeface="+mj-lt"/>
                <a:ea typeface="Oswald"/>
                <a:cs typeface="Oswald"/>
                <a:sym typeface="Oswald"/>
              </a:rPr>
              <a:t> </a:t>
            </a:r>
            <a:endParaRPr sz="15000" b="1" dirty="0">
              <a:solidFill>
                <a:srgbClr val="00BFF3"/>
              </a:solidFill>
              <a:latin typeface="+mj-lt"/>
              <a:ea typeface="Oswald"/>
              <a:cs typeface="Oswald"/>
              <a:sym typeface="Oswald"/>
            </a:endParaRPr>
          </a:p>
        </p:txBody>
      </p:sp>
      <p:pic>
        <p:nvPicPr>
          <p:cNvPr id="5" name="Google Shape;281;p35">
            <a:extLst>
              <a:ext uri="{FF2B5EF4-FFF2-40B4-BE49-F238E27FC236}">
                <a16:creationId xmlns:a16="http://schemas.microsoft.com/office/drawing/2014/main" id="{69133CDB-8D3C-E061-73AC-047544DA86B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1256" y="1692034"/>
            <a:ext cx="1764194" cy="17641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6842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7;p36">
            <a:extLst>
              <a:ext uri="{FF2B5EF4-FFF2-40B4-BE49-F238E27FC236}">
                <a16:creationId xmlns:a16="http://schemas.microsoft.com/office/drawing/2014/main" id="{CEA0DD56-6D9F-2A36-9681-859D64BF512C}"/>
              </a:ext>
            </a:extLst>
          </p:cNvPr>
          <p:cNvSpPr txBox="1"/>
          <p:nvPr/>
        </p:nvSpPr>
        <p:spPr>
          <a:xfrm>
            <a:off x="3667249" y="1629738"/>
            <a:ext cx="45987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0" b="1" dirty="0">
                <a:solidFill>
                  <a:srgbClr val="6D3BE5"/>
                </a:solidFill>
                <a:latin typeface="+mj-lt"/>
                <a:ea typeface="Oswald Medium"/>
                <a:cs typeface="Oswald Medium"/>
                <a:sym typeface="Oswald Medium"/>
              </a:rPr>
              <a:t>36%</a:t>
            </a:r>
            <a:endParaRPr sz="15000" b="1" dirty="0">
              <a:solidFill>
                <a:srgbClr val="6D3BE5"/>
              </a:solidFill>
              <a:latin typeface="+mj-lt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7" name="Google Shape;288;p36">
            <a:extLst>
              <a:ext uri="{FF2B5EF4-FFF2-40B4-BE49-F238E27FC236}">
                <a16:creationId xmlns:a16="http://schemas.microsoft.com/office/drawing/2014/main" id="{8EE6738A-980E-1B50-3B9C-802003F0805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2387" y="786752"/>
            <a:ext cx="2844875" cy="41795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30237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94;p37">
            <a:extLst>
              <a:ext uri="{FF2B5EF4-FFF2-40B4-BE49-F238E27FC236}">
                <a16:creationId xmlns:a16="http://schemas.microsoft.com/office/drawing/2014/main" id="{B163C819-F1C2-F514-B491-70886339A803}"/>
              </a:ext>
            </a:extLst>
          </p:cNvPr>
          <p:cNvSpPr txBox="1"/>
          <p:nvPr/>
        </p:nvSpPr>
        <p:spPr>
          <a:xfrm>
            <a:off x="2272650" y="645509"/>
            <a:ext cx="45987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0" b="1" dirty="0">
                <a:solidFill>
                  <a:srgbClr val="00BFF3"/>
                </a:solidFill>
                <a:latin typeface="+mj-lt"/>
                <a:ea typeface="Oswald Medium"/>
                <a:cs typeface="Oswald Medium"/>
                <a:sym typeface="Oswald Medium"/>
              </a:rPr>
              <a:t>50%</a:t>
            </a:r>
            <a:endParaRPr sz="15000" b="1" dirty="0">
              <a:solidFill>
                <a:srgbClr val="00BFF3"/>
              </a:solidFill>
              <a:latin typeface="+mj-lt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8" name="Google Shape;295;p37">
            <a:extLst>
              <a:ext uri="{FF2B5EF4-FFF2-40B4-BE49-F238E27FC236}">
                <a16:creationId xmlns:a16="http://schemas.microsoft.com/office/drawing/2014/main" id="{F5C8C573-A604-8B92-C00A-54B7BD9AFBA4}"/>
              </a:ext>
            </a:extLst>
          </p:cNvPr>
          <p:cNvSpPr txBox="1"/>
          <p:nvPr/>
        </p:nvSpPr>
        <p:spPr>
          <a:xfrm>
            <a:off x="0" y="2906871"/>
            <a:ext cx="9144000" cy="1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100" b="1" dirty="0">
                <a:solidFill>
                  <a:schemeClr val="dk1"/>
                </a:solidFill>
                <a:latin typeface="+mj-lt"/>
                <a:ea typeface="Oswald Medium"/>
                <a:cs typeface="Oswald Medium"/>
                <a:sym typeface="Oswald Medium"/>
              </a:rPr>
              <a:t>#GREATRESIGNATION </a:t>
            </a:r>
            <a:endParaRPr sz="8100" b="1" dirty="0">
              <a:solidFill>
                <a:schemeClr val="dk1"/>
              </a:solidFill>
              <a:latin typeface="+mj-lt"/>
              <a:ea typeface="Oswald Medium"/>
              <a:cs typeface="Oswald Medium"/>
              <a:sym typeface="Oswald Medium"/>
            </a:endParaRPr>
          </a:p>
        </p:txBody>
      </p:sp>
    </p:spTree>
    <p:extLst>
      <p:ext uri="{BB962C8B-B14F-4D97-AF65-F5344CB8AC3E}">
        <p14:creationId xmlns:p14="http://schemas.microsoft.com/office/powerpoint/2010/main" val="245164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301;p38">
            <a:extLst>
              <a:ext uri="{FF2B5EF4-FFF2-40B4-BE49-F238E27FC236}">
                <a16:creationId xmlns:a16="http://schemas.microsoft.com/office/drawing/2014/main" id="{5CA07C9B-2075-7F99-0BE0-22BBBD5F36A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66650" y="1599526"/>
            <a:ext cx="2434174" cy="24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02;p38">
            <a:extLst>
              <a:ext uri="{FF2B5EF4-FFF2-40B4-BE49-F238E27FC236}">
                <a16:creationId xmlns:a16="http://schemas.microsoft.com/office/drawing/2014/main" id="{AC6EC07E-76B8-2969-9A26-79385799606E}"/>
              </a:ext>
            </a:extLst>
          </p:cNvPr>
          <p:cNvSpPr txBox="1"/>
          <p:nvPr/>
        </p:nvSpPr>
        <p:spPr>
          <a:xfrm>
            <a:off x="4448438" y="1707676"/>
            <a:ext cx="45987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0" b="1" dirty="0">
                <a:solidFill>
                  <a:srgbClr val="00BFF3"/>
                </a:solidFill>
                <a:latin typeface="+mj-lt"/>
                <a:ea typeface="Oswald Medium"/>
                <a:cs typeface="Oswald Medium"/>
                <a:sym typeface="Oswald Medium"/>
              </a:rPr>
              <a:t>92%</a:t>
            </a:r>
            <a:r>
              <a:rPr lang="en" sz="15000" b="1" dirty="0">
                <a:solidFill>
                  <a:srgbClr val="00B0F0"/>
                </a:solidFill>
                <a:latin typeface="+mj-lt"/>
                <a:ea typeface="Oswald"/>
                <a:cs typeface="Oswald"/>
                <a:sym typeface="Oswald"/>
              </a:rPr>
              <a:t> </a:t>
            </a:r>
            <a:endParaRPr sz="15000" b="1" dirty="0">
              <a:solidFill>
                <a:srgbClr val="00B0F0"/>
              </a:solidFill>
              <a:latin typeface="+mj-lt"/>
              <a:ea typeface="Oswald"/>
              <a:cs typeface="Oswald"/>
              <a:sym typeface="Oswald"/>
            </a:endParaRPr>
          </a:p>
        </p:txBody>
      </p:sp>
      <p:pic>
        <p:nvPicPr>
          <p:cNvPr id="5" name="Google Shape;303;p38" title="Points scored">
            <a:extLst>
              <a:ext uri="{FF2B5EF4-FFF2-40B4-BE49-F238E27FC236}">
                <a16:creationId xmlns:a16="http://schemas.microsoft.com/office/drawing/2014/main" id="{8880CE55-1D65-999F-9BB9-1B145EF3943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71350"/>
            <a:ext cx="4814175" cy="4433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4272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309;p39">
            <a:extLst>
              <a:ext uri="{FF2B5EF4-FFF2-40B4-BE49-F238E27FC236}">
                <a16:creationId xmlns:a16="http://schemas.microsoft.com/office/drawing/2014/main" id="{8F3DC539-2513-5390-78A4-A16156051D7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27174"/>
          <a:stretch/>
        </p:blipFill>
        <p:spPr>
          <a:xfrm>
            <a:off x="759925" y="1252073"/>
            <a:ext cx="7624138" cy="352380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D12C1EE-D99D-4B41-726E-3680303C0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Great Divide</a:t>
            </a:r>
          </a:p>
        </p:txBody>
      </p:sp>
    </p:spTree>
    <p:extLst>
      <p:ext uri="{BB962C8B-B14F-4D97-AF65-F5344CB8AC3E}">
        <p14:creationId xmlns:p14="http://schemas.microsoft.com/office/powerpoint/2010/main" val="3621552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w Gen Z and Millennials fight">
            <a:hlinkClick r:id="" action="ppaction://media"/>
            <a:extLst>
              <a:ext uri="{FF2B5EF4-FFF2-40B4-BE49-F238E27FC236}">
                <a16:creationId xmlns:a16="http://schemas.microsoft.com/office/drawing/2014/main" id="{7FD890B0-C8B1-A5A9-E1E4-C48895CC93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3128" y="163523"/>
            <a:ext cx="7454702" cy="482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8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9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44339-F769-FBCA-711A-7CFD4C529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Gen A? The Alphas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40C66B-93AA-03BE-9685-D87547CE92F5}"/>
              </a:ext>
            </a:extLst>
          </p:cNvPr>
          <p:cNvSpPr txBox="1"/>
          <p:nvPr/>
        </p:nvSpPr>
        <p:spPr>
          <a:xfrm>
            <a:off x="1281312" y="1442044"/>
            <a:ext cx="6581375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1200"/>
              </a:spcAft>
            </a:pPr>
            <a:r>
              <a:rPr lang="en-US" sz="2400" b="0" i="0" u="none" strike="noStrike" dirty="0">
                <a:solidFill>
                  <a:srgbClr val="595959"/>
                </a:solidFill>
                <a:effectLst/>
                <a:latin typeface="+mj-lt"/>
              </a:rPr>
              <a:t>The first to be born wholly within the 21st century</a:t>
            </a:r>
            <a:endParaRPr lang="en-US" sz="2400" b="0" dirty="0">
              <a:effectLst/>
              <a:latin typeface="+mj-lt"/>
            </a:endParaRPr>
          </a:p>
          <a:p>
            <a:pPr algn="ctr" rtl="0">
              <a:spcBef>
                <a:spcPts val="0"/>
              </a:spcBef>
              <a:spcAft>
                <a:spcPts val="1200"/>
              </a:spcAft>
            </a:pPr>
            <a:r>
              <a:rPr lang="en-US" sz="2400" b="0" i="0" u="none" strike="noStrike" dirty="0">
                <a:solidFill>
                  <a:srgbClr val="595959"/>
                </a:solidFill>
                <a:effectLst/>
                <a:latin typeface="+mj-lt"/>
              </a:rPr>
              <a:t>Oldest are turning 10 next year</a:t>
            </a:r>
            <a:endParaRPr lang="en-US" sz="2400" b="0" dirty="0">
              <a:effectLst/>
              <a:latin typeface="+mj-lt"/>
            </a:endParaRPr>
          </a:p>
          <a:p>
            <a:pPr algn="ctr" rtl="0">
              <a:spcBef>
                <a:spcPts val="0"/>
              </a:spcBef>
              <a:spcAft>
                <a:spcPts val="1200"/>
              </a:spcAft>
            </a:pPr>
            <a:r>
              <a:rPr lang="en-US" sz="2400" b="0" i="0" u="none" strike="noStrike" dirty="0">
                <a:solidFill>
                  <a:srgbClr val="595959"/>
                </a:solidFill>
                <a:effectLst/>
                <a:latin typeface="+mj-lt"/>
              </a:rPr>
              <a:t>Best educated</a:t>
            </a:r>
            <a:endParaRPr lang="en-US" sz="2400" b="0" dirty="0">
              <a:effectLst/>
              <a:latin typeface="+mj-lt"/>
            </a:endParaRPr>
          </a:p>
          <a:p>
            <a:pPr algn="ctr" rtl="0">
              <a:spcBef>
                <a:spcPts val="0"/>
              </a:spcBef>
              <a:spcAft>
                <a:spcPts val="1200"/>
              </a:spcAft>
            </a:pPr>
            <a:r>
              <a:rPr lang="en-US" sz="2400" b="0" i="0" u="none" strike="noStrike" dirty="0">
                <a:solidFill>
                  <a:srgbClr val="595959"/>
                </a:solidFill>
                <a:effectLst/>
                <a:latin typeface="+mj-lt"/>
              </a:rPr>
              <a:t>Wealthiest</a:t>
            </a:r>
            <a:endParaRPr lang="en-US" sz="2400" b="0" dirty="0">
              <a:effectLst/>
              <a:latin typeface="+mj-lt"/>
            </a:endParaRPr>
          </a:p>
          <a:p>
            <a:pPr algn="ctr" rtl="0">
              <a:spcBef>
                <a:spcPts val="0"/>
              </a:spcBef>
              <a:spcAft>
                <a:spcPts val="1200"/>
              </a:spcAft>
            </a:pPr>
            <a:r>
              <a:rPr lang="en-US" sz="2400" b="0" i="0" u="none" strike="noStrike" dirty="0">
                <a:solidFill>
                  <a:srgbClr val="595959"/>
                </a:solidFill>
                <a:effectLst/>
                <a:latin typeface="+mj-lt"/>
              </a:rPr>
              <a:t>Most tech-immersed</a:t>
            </a:r>
            <a:endParaRPr lang="en-US" sz="2400" b="0" dirty="0">
              <a:effectLst/>
              <a:latin typeface="+mj-lt"/>
            </a:endParaRPr>
          </a:p>
          <a:p>
            <a:pPr algn="ctr" rtl="0">
              <a:spcBef>
                <a:spcPts val="0"/>
              </a:spcBef>
              <a:spcAft>
                <a:spcPts val="1200"/>
              </a:spcAft>
            </a:pPr>
            <a:r>
              <a:rPr lang="en-US" sz="2400" b="0" i="0" u="none" strike="noStrike" dirty="0">
                <a:solidFill>
                  <a:srgbClr val="595959"/>
                </a:solidFill>
                <a:effectLst/>
                <a:latin typeface="+mj-lt"/>
              </a:rPr>
              <a:t>Spend some or all their time without both parents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288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44339-F769-FBCA-711A-7CFD4C529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Win Them Over!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40C66B-93AA-03BE-9685-D87547CE92F5}"/>
              </a:ext>
            </a:extLst>
          </p:cNvPr>
          <p:cNvSpPr txBox="1"/>
          <p:nvPr/>
        </p:nvSpPr>
        <p:spPr>
          <a:xfrm>
            <a:off x="3494567" y="1442044"/>
            <a:ext cx="5245396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6"/>
                </a:solidFill>
                <a:latin typeface="+mj-lt"/>
              </a:rPr>
              <a:t>Be brief, informative &amp; clear</a:t>
            </a: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6"/>
                </a:solidFill>
                <a:latin typeface="+mj-lt"/>
              </a:rPr>
              <a:t>Offer constructive validation - no trophies!</a:t>
            </a: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6"/>
                </a:solidFill>
                <a:latin typeface="+mj-lt"/>
              </a:rPr>
              <a:t>End-to-end personalization</a:t>
            </a: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6"/>
                </a:solidFill>
                <a:latin typeface="+mj-lt"/>
              </a:rPr>
              <a:t>Embrace technology</a:t>
            </a: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chemeClr val="accent6"/>
                </a:solidFill>
                <a:latin typeface="+mj-lt"/>
              </a:rPr>
              <a:t>Know your limits &amp; set real boundaries</a:t>
            </a:r>
          </a:p>
        </p:txBody>
      </p:sp>
      <p:pic>
        <p:nvPicPr>
          <p:cNvPr id="4" name="Google Shape;326;p41">
            <a:extLst>
              <a:ext uri="{FF2B5EF4-FFF2-40B4-BE49-F238E27FC236}">
                <a16:creationId xmlns:a16="http://schemas.microsoft.com/office/drawing/2014/main" id="{EC354F20-CD19-3656-B431-7388C9300AE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1591" y="1169369"/>
            <a:ext cx="3469225" cy="3469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671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333;p42">
            <a:extLst>
              <a:ext uri="{FF2B5EF4-FFF2-40B4-BE49-F238E27FC236}">
                <a16:creationId xmlns:a16="http://schemas.microsoft.com/office/drawing/2014/main" id="{B0CD7FC0-1A74-6CCF-80B5-6F1604D1745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02203" y="712990"/>
            <a:ext cx="3739593" cy="37222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89628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48;p44">
            <a:extLst>
              <a:ext uri="{FF2B5EF4-FFF2-40B4-BE49-F238E27FC236}">
                <a16:creationId xmlns:a16="http://schemas.microsoft.com/office/drawing/2014/main" id="{5C6C6A38-0D03-2606-E36F-F5D1E160FBF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988200" y="444260"/>
            <a:ext cx="1781175" cy="17811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49;p44">
            <a:extLst>
              <a:ext uri="{FF2B5EF4-FFF2-40B4-BE49-F238E27FC236}">
                <a16:creationId xmlns:a16="http://schemas.microsoft.com/office/drawing/2014/main" id="{B725A404-9C98-AE95-BC40-6DB7589D3FD4}"/>
              </a:ext>
            </a:extLst>
          </p:cNvPr>
          <p:cNvSpPr txBox="1">
            <a:spLocks/>
          </p:cNvSpPr>
          <p:nvPr/>
        </p:nvSpPr>
        <p:spPr>
          <a:xfrm>
            <a:off x="62890" y="509297"/>
            <a:ext cx="7307400" cy="205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Calibri Light" charset="0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2200" dirty="0"/>
              <a:t>Thanks!</a:t>
            </a:r>
          </a:p>
        </p:txBody>
      </p:sp>
      <p:sp>
        <p:nvSpPr>
          <p:cNvPr id="8" name="Google Shape;350;p44">
            <a:extLst>
              <a:ext uri="{FF2B5EF4-FFF2-40B4-BE49-F238E27FC236}">
                <a16:creationId xmlns:a16="http://schemas.microsoft.com/office/drawing/2014/main" id="{50E39465-997C-440C-540F-EB84927A2639}"/>
              </a:ext>
            </a:extLst>
          </p:cNvPr>
          <p:cNvSpPr txBox="1">
            <a:spLocks/>
          </p:cNvSpPr>
          <p:nvPr/>
        </p:nvSpPr>
        <p:spPr>
          <a:xfrm>
            <a:off x="0" y="2342635"/>
            <a:ext cx="9144000" cy="1240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AE872"/>
              </a:buClr>
              <a:buSzPct val="75000"/>
              <a:buFont typeface="Wingdings" charset="2"/>
              <a:buNone/>
              <a:defRPr sz="2400" kern="1200" baseline="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6000" dirty="0">
                <a:solidFill>
                  <a:schemeClr val="bg1"/>
                </a:solidFill>
                <a:latin typeface="+mj-lt"/>
                <a:ea typeface="Bebas Neue"/>
                <a:cs typeface="Bebas Neue"/>
                <a:sym typeface="Bebas Neue"/>
              </a:rPr>
              <a:t>@TNHINES • TNHINES.COM</a:t>
            </a:r>
          </a:p>
        </p:txBody>
      </p:sp>
    </p:spTree>
    <p:extLst>
      <p:ext uri="{BB962C8B-B14F-4D97-AF65-F5344CB8AC3E}">
        <p14:creationId xmlns:p14="http://schemas.microsoft.com/office/powerpoint/2010/main" val="24941715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16A8D98-3C29-09A0-1A94-AA8F8537F0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Clr>
                <a:srgbClr val="00C0F3"/>
              </a:buClr>
            </a:pPr>
            <a:r>
              <a:rPr lang="fr-FR" b="1" dirty="0"/>
              <a:t>Give us Your Feedback - </a:t>
            </a:r>
          </a:p>
          <a:p>
            <a:pPr marL="0" indent="0">
              <a:buNone/>
            </a:pPr>
            <a:r>
              <a:rPr lang="fr-FR" b="1" dirty="0"/>
              <a:t>   It’s in the App!</a:t>
            </a:r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r>
              <a:rPr lang="fr-FR" sz="2000" dirty="0">
                <a:latin typeface="+mn-lt"/>
              </a:rPr>
              <a:t>1- Click on « Schedule »</a:t>
            </a:r>
          </a:p>
          <a:p>
            <a:pPr marL="0" indent="0">
              <a:buNone/>
            </a:pPr>
            <a:r>
              <a:rPr lang="fr-FR" sz="2000" dirty="0">
                <a:latin typeface="+mn-lt"/>
              </a:rPr>
              <a:t>2- Find and add your session</a:t>
            </a:r>
          </a:p>
          <a:p>
            <a:pPr marL="0" indent="0">
              <a:buNone/>
            </a:pPr>
            <a:r>
              <a:rPr lang="fr-FR" sz="2000" dirty="0">
                <a:latin typeface="+mn-lt"/>
              </a:rPr>
              <a:t>3- Move to the bottom</a:t>
            </a:r>
          </a:p>
          <a:p>
            <a:pPr marL="0" indent="0">
              <a:buNone/>
            </a:pPr>
            <a:r>
              <a:rPr lang="fr-FR" sz="2000" dirty="0">
                <a:latin typeface="+mn-lt"/>
              </a:rPr>
              <a:t>4- Take the survey </a:t>
            </a:r>
            <a:r>
              <a:rPr lang="fr-FR" sz="2000" dirty="0">
                <a:latin typeface="+mn-lt"/>
                <a:sym typeface="Wingdings" panose="05000000000000000000" pitchFamily="2" charset="2"/>
              </a:rPr>
              <a:t></a:t>
            </a:r>
            <a:endParaRPr lang="fr-FR" sz="2000" dirty="0">
              <a:latin typeface="+mn-lt"/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202975-E4AD-3B3A-3FB3-8C346874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Before you leave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3D87D0-4F15-5B3B-01E4-608F825E750A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648202" y="1421294"/>
            <a:ext cx="3867150" cy="2976893"/>
          </a:xfrm>
        </p:spPr>
        <p:txBody>
          <a:bodyPr/>
          <a:lstStyle/>
          <a:p>
            <a:pPr>
              <a:buClr>
                <a:srgbClr val="00C0F3"/>
              </a:buClr>
            </a:pPr>
            <a:r>
              <a:rPr lang="fr-FR" b="1" dirty="0"/>
              <a:t>Join us to continue this conversation!</a:t>
            </a:r>
          </a:p>
          <a:p>
            <a:pPr marL="0" indent="0" algn="ctr">
              <a:buNone/>
            </a:pPr>
            <a:r>
              <a:rPr lang="fr-FR" b="1" dirty="0"/>
              <a:t> </a:t>
            </a:r>
            <a:r>
              <a:rPr lang="fr-FR" b="1" dirty="0">
                <a:solidFill>
                  <a:srgbClr val="00C0F3"/>
                </a:solidFill>
              </a:rPr>
              <a:t>« </a:t>
            </a:r>
            <a:r>
              <a:rPr lang="fr-FR" b="1" dirty="0" err="1">
                <a:solidFill>
                  <a:srgbClr val="00C0F3"/>
                </a:solidFill>
              </a:rPr>
              <a:t>Meet</a:t>
            </a:r>
            <a:r>
              <a:rPr lang="fr-FR" b="1" dirty="0">
                <a:solidFill>
                  <a:srgbClr val="00C0F3"/>
                </a:solidFill>
              </a:rPr>
              <a:t> the experts »</a:t>
            </a:r>
            <a:endParaRPr lang="fr-FR" dirty="0">
              <a:solidFill>
                <a:srgbClr val="00C0F3"/>
              </a:solidFill>
            </a:endParaRPr>
          </a:p>
          <a:p>
            <a:pPr marL="0" indent="0" algn="ctr">
              <a:buNone/>
            </a:pPr>
            <a:r>
              <a:rPr lang="fr-FR" sz="2000" dirty="0">
                <a:latin typeface="+mn-lt"/>
              </a:rPr>
              <a:t>Re:Imagine area in the Expo</a:t>
            </a:r>
          </a:p>
          <a:p>
            <a:pPr marL="0" indent="0" algn="ctr">
              <a:buNone/>
            </a:pPr>
            <a:r>
              <a:rPr lang="fr-FR" sz="2000" dirty="0">
                <a:latin typeface="+mn-lt"/>
              </a:rPr>
              <a:t> 14:00 – 14:30</a:t>
            </a:r>
          </a:p>
          <a:p>
            <a:pPr marL="0" indent="0" algn="ctr">
              <a:buNone/>
            </a:pPr>
            <a:r>
              <a:rPr lang="fr-FR" sz="2000">
                <a:latin typeface="+mn-lt"/>
              </a:rPr>
              <a:t>Table 7</a:t>
            </a:r>
            <a:endParaRPr lang="fr-FR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997988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C252F83-D10A-E0D6-941A-EE44E571682A}"/>
              </a:ext>
            </a:extLst>
          </p:cNvPr>
          <p:cNvSpPr txBox="1">
            <a:spLocks/>
          </p:cNvSpPr>
          <p:nvPr/>
        </p:nvSpPr>
        <p:spPr>
          <a:xfrm>
            <a:off x="3817611" y="1384573"/>
            <a:ext cx="4039733" cy="460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600" kern="1200" baseline="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+mj-lt"/>
              </a:rPr>
              <a:t>thank you for attending </a:t>
            </a:r>
            <a:r>
              <a:rPr lang="en-US" sz="2800" dirty="0">
                <a:latin typeface="+mj-lt"/>
                <a:sym typeface="Wingdings" pitchFamily="2" charset="2"/>
              </a:rPr>
              <a:t>:)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67956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Google Shape;82;p14">
            <a:extLst>
              <a:ext uri="{FF2B5EF4-FFF2-40B4-BE49-F238E27FC236}">
                <a16:creationId xmlns:a16="http://schemas.microsoft.com/office/drawing/2014/main" id="{9AB74990-C25C-A027-B469-B1D4BFA64214}"/>
              </a:ext>
            </a:extLst>
          </p:cNvPr>
          <p:cNvGraphicFramePr/>
          <p:nvPr/>
        </p:nvGraphicFramePr>
        <p:xfrm>
          <a:off x="573250" y="1194375"/>
          <a:ext cx="8009125" cy="2800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601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1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1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1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1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01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1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01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01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01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" name="Google Shape;83;p14">
            <a:extLst>
              <a:ext uri="{FF2B5EF4-FFF2-40B4-BE49-F238E27FC236}">
                <a16:creationId xmlns:a16="http://schemas.microsoft.com/office/drawing/2014/main" id="{9A26D7FE-4013-2919-07CC-01D03AEEDE20}"/>
              </a:ext>
            </a:extLst>
          </p:cNvPr>
          <p:cNvSpPr txBox="1"/>
          <p:nvPr/>
        </p:nvSpPr>
        <p:spPr>
          <a:xfrm>
            <a:off x="227794" y="4005974"/>
            <a:ext cx="688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" sz="1400" b="1" kern="0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1920</a:t>
            </a:r>
            <a:endParaRPr sz="1400" b="1" kern="0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0" name="Google Shape;84;p14">
            <a:extLst>
              <a:ext uri="{FF2B5EF4-FFF2-40B4-BE49-F238E27FC236}">
                <a16:creationId xmlns:a16="http://schemas.microsoft.com/office/drawing/2014/main" id="{42AE3259-0923-C67D-102C-BB290B61B4B1}"/>
              </a:ext>
            </a:extLst>
          </p:cNvPr>
          <p:cNvSpPr txBox="1"/>
          <p:nvPr/>
        </p:nvSpPr>
        <p:spPr>
          <a:xfrm>
            <a:off x="1838108" y="4005974"/>
            <a:ext cx="688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" sz="1400" b="1" kern="0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1940</a:t>
            </a:r>
            <a:endParaRPr sz="1400" b="1" kern="0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1" name="Google Shape;85;p14">
            <a:extLst>
              <a:ext uri="{FF2B5EF4-FFF2-40B4-BE49-F238E27FC236}">
                <a16:creationId xmlns:a16="http://schemas.microsoft.com/office/drawing/2014/main" id="{F6B2764D-D894-7AB3-CC33-AEF17F940840}"/>
              </a:ext>
            </a:extLst>
          </p:cNvPr>
          <p:cNvSpPr txBox="1"/>
          <p:nvPr/>
        </p:nvSpPr>
        <p:spPr>
          <a:xfrm>
            <a:off x="3427088" y="4005974"/>
            <a:ext cx="688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" sz="1400" b="1" kern="0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1960</a:t>
            </a:r>
            <a:endParaRPr sz="1400" b="1" kern="0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2" name="Google Shape;86;p14">
            <a:extLst>
              <a:ext uri="{FF2B5EF4-FFF2-40B4-BE49-F238E27FC236}">
                <a16:creationId xmlns:a16="http://schemas.microsoft.com/office/drawing/2014/main" id="{66640A30-ABAF-1114-8BFF-8DF32EA3BD1D}"/>
              </a:ext>
            </a:extLst>
          </p:cNvPr>
          <p:cNvSpPr txBox="1"/>
          <p:nvPr/>
        </p:nvSpPr>
        <p:spPr>
          <a:xfrm>
            <a:off x="5033048" y="4005974"/>
            <a:ext cx="688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" sz="1400" b="1" kern="0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1980</a:t>
            </a:r>
            <a:endParaRPr sz="1400" b="1" kern="0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" name="Google Shape;87;p14">
            <a:extLst>
              <a:ext uri="{FF2B5EF4-FFF2-40B4-BE49-F238E27FC236}">
                <a16:creationId xmlns:a16="http://schemas.microsoft.com/office/drawing/2014/main" id="{C1905A4F-13E5-B0A9-6F56-D6A260223B1C}"/>
              </a:ext>
            </a:extLst>
          </p:cNvPr>
          <p:cNvSpPr txBox="1"/>
          <p:nvPr/>
        </p:nvSpPr>
        <p:spPr>
          <a:xfrm>
            <a:off x="6633799" y="4005974"/>
            <a:ext cx="688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" sz="1400" b="1" kern="0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2000</a:t>
            </a:r>
            <a:endParaRPr sz="1400" b="1" kern="0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4" name="Google Shape;88;p14">
            <a:extLst>
              <a:ext uri="{FF2B5EF4-FFF2-40B4-BE49-F238E27FC236}">
                <a16:creationId xmlns:a16="http://schemas.microsoft.com/office/drawing/2014/main" id="{11E65B48-1B60-B45F-C698-F3828A9F14C3}"/>
              </a:ext>
            </a:extLst>
          </p:cNvPr>
          <p:cNvSpPr txBox="1"/>
          <p:nvPr/>
        </p:nvSpPr>
        <p:spPr>
          <a:xfrm>
            <a:off x="8227999" y="4005974"/>
            <a:ext cx="688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" sz="1400" b="1" kern="0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2020</a:t>
            </a:r>
            <a:endParaRPr sz="1400" b="1" kern="0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5" name="Google Shape;89;p14">
            <a:extLst>
              <a:ext uri="{FF2B5EF4-FFF2-40B4-BE49-F238E27FC236}">
                <a16:creationId xmlns:a16="http://schemas.microsoft.com/office/drawing/2014/main" id="{A29B3955-376E-F549-8FDA-7CBD7302B27C}"/>
              </a:ext>
            </a:extLst>
          </p:cNvPr>
          <p:cNvSpPr/>
          <p:nvPr/>
        </p:nvSpPr>
        <p:spPr>
          <a:xfrm>
            <a:off x="1086900" y="3556725"/>
            <a:ext cx="1592100" cy="325500"/>
          </a:xfrm>
          <a:prstGeom prst="rect">
            <a:avLst/>
          </a:prstGeom>
          <a:solidFill>
            <a:srgbClr val="66666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" sz="1300" b="1" kern="0" dirty="0">
                <a:solidFill>
                  <a:srgbClr val="FFFFFF"/>
                </a:solidFill>
                <a:latin typeface="+mj-lt"/>
                <a:ea typeface="Avenir"/>
                <a:cs typeface="Avenir"/>
                <a:sym typeface="Avenir"/>
              </a:rPr>
              <a:t>S: Born ‘28-’45</a:t>
            </a:r>
            <a:endParaRPr sz="1300" b="1" kern="0" dirty="0">
              <a:solidFill>
                <a:srgbClr val="FFFFFF"/>
              </a:solidFill>
              <a:latin typeface="+mj-lt"/>
              <a:ea typeface="Avenir"/>
              <a:cs typeface="Avenir"/>
              <a:sym typeface="Avenir"/>
            </a:endParaRPr>
          </a:p>
        </p:txBody>
      </p:sp>
      <p:sp>
        <p:nvSpPr>
          <p:cNvPr id="36" name="Google Shape;90;p14">
            <a:extLst>
              <a:ext uri="{FF2B5EF4-FFF2-40B4-BE49-F238E27FC236}">
                <a16:creationId xmlns:a16="http://schemas.microsoft.com/office/drawing/2014/main" id="{A15A45F5-8976-0D4A-D5C4-111B69F2C543}"/>
              </a:ext>
            </a:extLst>
          </p:cNvPr>
          <p:cNvSpPr/>
          <p:nvPr/>
        </p:nvSpPr>
        <p:spPr>
          <a:xfrm>
            <a:off x="2679000" y="3006050"/>
            <a:ext cx="1592100" cy="325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j-lt"/>
                <a:ea typeface="Avenir"/>
                <a:cs typeface="Avenir"/>
                <a:sym typeface="Avenir"/>
              </a:rPr>
              <a:t>B: Born ‘46-’64</a:t>
            </a:r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j-lt"/>
              <a:ea typeface="Avenir"/>
              <a:cs typeface="Avenir"/>
              <a:sym typeface="Avenir"/>
            </a:endParaRPr>
          </a:p>
        </p:txBody>
      </p:sp>
      <p:sp>
        <p:nvSpPr>
          <p:cNvPr id="37" name="Google Shape;91;p14">
            <a:extLst>
              <a:ext uri="{FF2B5EF4-FFF2-40B4-BE49-F238E27FC236}">
                <a16:creationId xmlns:a16="http://schemas.microsoft.com/office/drawing/2014/main" id="{BE339047-47B7-BF65-47BF-AC7F121C458A}"/>
              </a:ext>
            </a:extLst>
          </p:cNvPr>
          <p:cNvSpPr/>
          <p:nvPr/>
        </p:nvSpPr>
        <p:spPr>
          <a:xfrm>
            <a:off x="4271100" y="2431875"/>
            <a:ext cx="1107600" cy="325500"/>
          </a:xfrm>
          <a:prstGeom prst="rect">
            <a:avLst/>
          </a:prstGeom>
          <a:solidFill>
            <a:srgbClr val="F6FF4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" sz="1000" b="1" kern="0">
                <a:solidFill>
                  <a:srgbClr val="595959"/>
                </a:solidFill>
                <a:latin typeface="+mj-lt"/>
                <a:ea typeface="Avenir"/>
                <a:cs typeface="Avenir"/>
                <a:sym typeface="Avenir"/>
              </a:rPr>
              <a:t>X: Born ‘65-’80</a:t>
            </a:r>
            <a:endParaRPr sz="1000" b="1" kern="0">
              <a:solidFill>
                <a:srgbClr val="595959"/>
              </a:solidFill>
              <a:latin typeface="+mj-lt"/>
              <a:ea typeface="Avenir"/>
              <a:cs typeface="Avenir"/>
              <a:sym typeface="Avenir"/>
            </a:endParaRPr>
          </a:p>
        </p:txBody>
      </p:sp>
      <p:sp>
        <p:nvSpPr>
          <p:cNvPr id="38" name="Google Shape;92;p14">
            <a:extLst>
              <a:ext uri="{FF2B5EF4-FFF2-40B4-BE49-F238E27FC236}">
                <a16:creationId xmlns:a16="http://schemas.microsoft.com/office/drawing/2014/main" id="{B28A637F-D62C-20E8-CA61-7E8F31D11D8C}"/>
              </a:ext>
            </a:extLst>
          </p:cNvPr>
          <p:cNvSpPr/>
          <p:nvPr/>
        </p:nvSpPr>
        <p:spPr>
          <a:xfrm>
            <a:off x="5378725" y="1870725"/>
            <a:ext cx="1289400" cy="325500"/>
          </a:xfrm>
          <a:prstGeom prst="rect">
            <a:avLst/>
          </a:prstGeom>
          <a:solidFill>
            <a:srgbClr val="00BF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" sz="1200" b="1" kern="0">
                <a:solidFill>
                  <a:srgbClr val="FFFFFF"/>
                </a:solidFill>
                <a:latin typeface="+mj-lt"/>
                <a:ea typeface="Avenir"/>
                <a:cs typeface="Avenir"/>
                <a:sym typeface="Avenir"/>
              </a:rPr>
              <a:t>Y: Born ‘81-’96</a:t>
            </a:r>
            <a:endParaRPr sz="1200" b="1" kern="0">
              <a:solidFill>
                <a:srgbClr val="FFFFFF"/>
              </a:solidFill>
              <a:latin typeface="+mj-lt"/>
              <a:ea typeface="Avenir"/>
              <a:cs typeface="Avenir"/>
              <a:sym typeface="Avenir"/>
            </a:endParaRPr>
          </a:p>
        </p:txBody>
      </p:sp>
      <p:sp>
        <p:nvSpPr>
          <p:cNvPr id="39" name="Google Shape;93;p14">
            <a:extLst>
              <a:ext uri="{FF2B5EF4-FFF2-40B4-BE49-F238E27FC236}">
                <a16:creationId xmlns:a16="http://schemas.microsoft.com/office/drawing/2014/main" id="{F61F5871-3F3C-5F24-AD89-B4949608D9EC}"/>
              </a:ext>
            </a:extLst>
          </p:cNvPr>
          <p:cNvSpPr/>
          <p:nvPr/>
        </p:nvSpPr>
        <p:spPr>
          <a:xfrm>
            <a:off x="6633800" y="1297875"/>
            <a:ext cx="1289400" cy="325500"/>
          </a:xfrm>
          <a:prstGeom prst="rect">
            <a:avLst/>
          </a:prstGeom>
          <a:solidFill>
            <a:srgbClr val="6D3BE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" sz="1200" b="1" kern="0">
                <a:solidFill>
                  <a:srgbClr val="FFFFFF"/>
                </a:solidFill>
                <a:latin typeface="+mj-lt"/>
                <a:ea typeface="Avenir"/>
                <a:cs typeface="Avenir"/>
                <a:sym typeface="Avenir"/>
              </a:rPr>
              <a:t>Z: Born ‘97-’12</a:t>
            </a:r>
            <a:endParaRPr sz="1200" b="1" kern="0">
              <a:solidFill>
                <a:srgbClr val="FFFFFF"/>
              </a:solidFill>
              <a:latin typeface="+mj-lt"/>
              <a:ea typeface="Avenir"/>
              <a:cs typeface="Avenir"/>
              <a:sym typeface="Avenir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8C707E55-4521-4334-F8E6-AE7E3799B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Generations Defined</a:t>
            </a:r>
          </a:p>
        </p:txBody>
      </p:sp>
    </p:spTree>
    <p:extLst>
      <p:ext uri="{BB962C8B-B14F-4D97-AF65-F5344CB8AC3E}">
        <p14:creationId xmlns:p14="http://schemas.microsoft.com/office/powerpoint/2010/main" val="25308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44339-F769-FBCA-711A-7CFD4C529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Gen Y? The Millennials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031948-1C5D-2F4C-76E1-AB44BB26E427}"/>
              </a:ext>
            </a:extLst>
          </p:cNvPr>
          <p:cNvSpPr txBox="1"/>
          <p:nvPr/>
        </p:nvSpPr>
        <p:spPr>
          <a:xfrm>
            <a:off x="1545994" y="654725"/>
            <a:ext cx="5912864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1200"/>
              </a:spcAft>
            </a:pPr>
            <a:br>
              <a:rPr lang="en-US" sz="2400" b="0" dirty="0">
                <a:effectLst/>
                <a:latin typeface="+mj-lt"/>
              </a:rPr>
            </a:br>
            <a:r>
              <a:rPr lang="en-US" sz="2400" b="0" i="0" u="none" strike="noStrike" dirty="0">
                <a:solidFill>
                  <a:srgbClr val="595959"/>
                </a:solidFill>
                <a:effectLst/>
                <a:latin typeface="+mj-lt"/>
              </a:rPr>
              <a:t>Pioneers of the digital world (natives)</a:t>
            </a:r>
            <a:endParaRPr lang="en-US" sz="2400" b="0" dirty="0">
              <a:effectLst/>
              <a:latin typeface="+mj-lt"/>
            </a:endParaRPr>
          </a:p>
          <a:p>
            <a:pPr algn="ctr" rtl="0">
              <a:spcBef>
                <a:spcPts val="0"/>
              </a:spcBef>
              <a:spcAft>
                <a:spcPts val="1200"/>
              </a:spcAft>
            </a:pPr>
            <a:r>
              <a:rPr lang="en-US" sz="2400" b="0" i="0" u="none" strike="noStrike" dirty="0">
                <a:solidFill>
                  <a:srgbClr val="595959"/>
                </a:solidFill>
                <a:effectLst/>
                <a:latin typeface="+mj-lt"/>
              </a:rPr>
              <a:t>Highly approval-seeking</a:t>
            </a:r>
            <a:endParaRPr lang="en-US" sz="2400" b="0" dirty="0">
              <a:effectLst/>
              <a:latin typeface="+mj-lt"/>
            </a:endParaRPr>
          </a:p>
          <a:p>
            <a:pPr algn="ctr" rtl="0">
              <a:spcBef>
                <a:spcPts val="0"/>
              </a:spcBef>
              <a:spcAft>
                <a:spcPts val="1200"/>
              </a:spcAft>
            </a:pPr>
            <a:r>
              <a:rPr lang="en-US" sz="2400" b="0" i="0" u="none" strike="noStrike" dirty="0">
                <a:solidFill>
                  <a:srgbClr val="595959"/>
                </a:solidFill>
                <a:effectLst/>
                <a:latin typeface="+mj-lt"/>
              </a:rPr>
              <a:t>Leaders for social good</a:t>
            </a:r>
            <a:endParaRPr lang="en-US" sz="2400" b="0" dirty="0">
              <a:effectLst/>
              <a:latin typeface="+mj-lt"/>
            </a:endParaRPr>
          </a:p>
          <a:p>
            <a:pPr algn="ctr" rtl="0">
              <a:spcBef>
                <a:spcPts val="0"/>
              </a:spcBef>
              <a:spcAft>
                <a:spcPts val="1200"/>
              </a:spcAft>
            </a:pPr>
            <a:r>
              <a:rPr lang="en-US" sz="2400" b="0" i="0" u="none" strike="noStrike" dirty="0">
                <a:solidFill>
                  <a:srgbClr val="595959"/>
                </a:solidFill>
                <a:effectLst/>
                <a:latin typeface="+mj-lt"/>
              </a:rPr>
              <a:t>Super-</a:t>
            </a:r>
            <a:r>
              <a:rPr lang="en-US" sz="2400" b="0" i="0" u="none" strike="noStrike" dirty="0" err="1">
                <a:solidFill>
                  <a:srgbClr val="595959"/>
                </a:solidFill>
                <a:effectLst/>
                <a:latin typeface="+mj-lt"/>
              </a:rPr>
              <a:t>preneurs</a:t>
            </a:r>
            <a:endParaRPr lang="en-US" sz="2400" b="0" dirty="0">
              <a:effectLst/>
              <a:latin typeface="+mj-lt"/>
            </a:endParaRPr>
          </a:p>
          <a:p>
            <a:pPr algn="ctr" rtl="0">
              <a:spcBef>
                <a:spcPts val="0"/>
              </a:spcBef>
              <a:spcAft>
                <a:spcPts val="1200"/>
              </a:spcAft>
            </a:pPr>
            <a:r>
              <a:rPr lang="en-US" sz="2400" b="0" i="0" u="none" strike="noStrike" dirty="0">
                <a:solidFill>
                  <a:srgbClr val="595959"/>
                </a:solidFill>
                <a:effectLst/>
                <a:latin typeface="+mj-lt"/>
              </a:rPr>
              <a:t>The most educated generation in history</a:t>
            </a:r>
            <a:endParaRPr lang="en-US" sz="2400" b="0" dirty="0">
              <a:effectLst/>
              <a:latin typeface="+mj-lt"/>
            </a:endParaRPr>
          </a:p>
          <a:p>
            <a:pPr algn="ctr" rtl="0">
              <a:spcBef>
                <a:spcPts val="0"/>
              </a:spcBef>
              <a:spcAft>
                <a:spcPts val="1200"/>
              </a:spcAft>
            </a:pPr>
            <a:r>
              <a:rPr lang="en-US" sz="2400" b="0" i="0" u="none" strike="noStrike" dirty="0">
                <a:solidFill>
                  <a:srgbClr val="595959"/>
                </a:solidFill>
                <a:effectLst/>
                <a:latin typeface="+mj-lt"/>
              </a:rPr>
              <a:t>Mountains of student loan debt</a:t>
            </a:r>
            <a:endParaRPr lang="en-US" sz="2400" b="0" dirty="0">
              <a:effectLst/>
              <a:latin typeface="+mj-lt"/>
            </a:endParaRPr>
          </a:p>
          <a:p>
            <a:pPr algn="ctr" rtl="0">
              <a:spcBef>
                <a:spcPts val="0"/>
              </a:spcBef>
              <a:spcAft>
                <a:spcPts val="1200"/>
              </a:spcAft>
            </a:pPr>
            <a:r>
              <a:rPr lang="en-US" sz="2400" b="0" i="0" u="none" strike="noStrike" dirty="0">
                <a:solidFill>
                  <a:srgbClr val="595959"/>
                </a:solidFill>
                <a:effectLst/>
                <a:latin typeface="+mj-lt"/>
              </a:rPr>
              <a:t>Struggles for middle class</a:t>
            </a:r>
            <a:endParaRPr lang="en-US" sz="2400" b="0" dirty="0">
              <a:effectLst/>
              <a:latin typeface="+mj-lt"/>
            </a:endParaRPr>
          </a:p>
          <a:p>
            <a:pPr algn="ctr" rtl="0">
              <a:spcBef>
                <a:spcPts val="0"/>
              </a:spcBef>
              <a:spcAft>
                <a:spcPts val="1200"/>
              </a:spcAft>
            </a:pPr>
            <a:r>
              <a:rPr lang="en-US" sz="2400" b="0" i="0" u="none" strike="noStrike" dirty="0">
                <a:solidFill>
                  <a:srgbClr val="595959"/>
                </a:solidFill>
                <a:effectLst/>
                <a:latin typeface="+mj-lt"/>
              </a:rPr>
              <a:t>First cord-cutters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5679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44339-F769-FBCA-711A-7CFD4C529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Gen Z? The Centennials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CBBDD5-2EC9-C5DE-EA3C-C17A98035EC8}"/>
              </a:ext>
            </a:extLst>
          </p:cNvPr>
          <p:cNvSpPr txBox="1"/>
          <p:nvPr/>
        </p:nvSpPr>
        <p:spPr>
          <a:xfrm>
            <a:off x="1070001" y="1280760"/>
            <a:ext cx="7003997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1200"/>
              </a:spcAft>
            </a:pPr>
            <a:r>
              <a:rPr lang="en-US" sz="2400" b="0" i="0" u="none" strike="noStrike" dirty="0">
                <a:solidFill>
                  <a:srgbClr val="595959"/>
                </a:solidFill>
                <a:effectLst/>
                <a:latin typeface="+mj-lt"/>
              </a:rPr>
              <a:t>The largest generation EVER!</a:t>
            </a:r>
            <a:endParaRPr lang="en-US" sz="2400" b="0" dirty="0">
              <a:effectLst/>
              <a:latin typeface="+mj-lt"/>
            </a:endParaRPr>
          </a:p>
          <a:p>
            <a:pPr algn="ctr" rtl="0">
              <a:spcBef>
                <a:spcPts val="0"/>
              </a:spcBef>
              <a:spcAft>
                <a:spcPts val="1200"/>
              </a:spcAft>
            </a:pPr>
            <a:r>
              <a:rPr lang="en-US" sz="2400" b="0" i="0" u="none" strike="noStrike" dirty="0">
                <a:solidFill>
                  <a:srgbClr val="595959"/>
                </a:solidFill>
                <a:effectLst/>
                <a:latin typeface="+mj-lt"/>
              </a:rPr>
              <a:t>Uber visual… video &gt; articles</a:t>
            </a:r>
            <a:endParaRPr lang="en-US" sz="2400" b="0" dirty="0">
              <a:effectLst/>
              <a:latin typeface="+mj-lt"/>
            </a:endParaRPr>
          </a:p>
          <a:p>
            <a:pPr algn="ctr" rtl="0">
              <a:spcBef>
                <a:spcPts val="0"/>
              </a:spcBef>
              <a:spcAft>
                <a:spcPts val="1200"/>
              </a:spcAft>
            </a:pPr>
            <a:r>
              <a:rPr lang="en-US" sz="2400" b="0" i="0" u="none" strike="noStrike" dirty="0">
                <a:solidFill>
                  <a:srgbClr val="595959"/>
                </a:solidFill>
                <a:effectLst/>
                <a:latin typeface="+mj-lt"/>
              </a:rPr>
              <a:t>Don’t know a world without the internet</a:t>
            </a:r>
            <a:endParaRPr lang="en-US" sz="2400" b="0" dirty="0">
              <a:effectLst/>
              <a:latin typeface="+mj-lt"/>
            </a:endParaRPr>
          </a:p>
          <a:p>
            <a:pPr algn="ctr" rtl="0">
              <a:spcBef>
                <a:spcPts val="0"/>
              </a:spcBef>
              <a:spcAft>
                <a:spcPts val="1200"/>
              </a:spcAft>
            </a:pPr>
            <a:r>
              <a:rPr lang="en-US" sz="2400" b="0" i="0" u="none" strike="noStrike" dirty="0">
                <a:solidFill>
                  <a:srgbClr val="595959"/>
                </a:solidFill>
                <a:effectLst/>
                <a:latin typeface="+mj-lt"/>
              </a:rPr>
              <a:t>Cause and community-driven</a:t>
            </a:r>
            <a:endParaRPr lang="en-US" sz="2400" b="0" dirty="0">
              <a:effectLst/>
              <a:latin typeface="+mj-lt"/>
            </a:endParaRPr>
          </a:p>
          <a:p>
            <a:pPr algn="ctr" rtl="0">
              <a:spcBef>
                <a:spcPts val="0"/>
              </a:spcBef>
              <a:spcAft>
                <a:spcPts val="1200"/>
              </a:spcAft>
            </a:pPr>
            <a:r>
              <a:rPr lang="en-US" sz="2400" b="0" i="0" u="none" strike="noStrike" dirty="0">
                <a:solidFill>
                  <a:srgbClr val="595959"/>
                </a:solidFill>
                <a:effectLst/>
                <a:latin typeface="+mj-lt"/>
              </a:rPr>
              <a:t>Influenced by influencers - created an industry!</a:t>
            </a:r>
            <a:endParaRPr lang="en-US" sz="2400" b="0" dirty="0">
              <a:effectLst/>
              <a:latin typeface="+mj-lt"/>
            </a:endParaRPr>
          </a:p>
          <a:p>
            <a:pPr algn="ctr" rtl="0">
              <a:spcBef>
                <a:spcPts val="0"/>
              </a:spcBef>
              <a:spcAft>
                <a:spcPts val="1200"/>
              </a:spcAft>
            </a:pPr>
            <a:r>
              <a:rPr lang="en-US" sz="2400" b="0" i="0" u="none" strike="noStrike" dirty="0">
                <a:solidFill>
                  <a:srgbClr val="595959"/>
                </a:solidFill>
                <a:effectLst/>
                <a:latin typeface="+mj-lt"/>
              </a:rPr>
              <a:t>Demand immediacy and personalization</a:t>
            </a:r>
            <a:endParaRPr lang="en-US" sz="2400" b="0" dirty="0">
              <a:effectLst/>
              <a:latin typeface="+mj-lt"/>
            </a:endParaRPr>
          </a:p>
          <a:p>
            <a:pPr algn="ctr" rtl="0">
              <a:spcBef>
                <a:spcPts val="0"/>
              </a:spcBef>
              <a:spcAft>
                <a:spcPts val="1200"/>
              </a:spcAft>
            </a:pPr>
            <a:r>
              <a:rPr lang="en-US" sz="2400" b="0" i="0" u="none" strike="noStrike" dirty="0">
                <a:solidFill>
                  <a:srgbClr val="595959"/>
                </a:solidFill>
                <a:effectLst/>
                <a:latin typeface="+mj-lt"/>
              </a:rPr>
              <a:t>Mobile is EVERYTHING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020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44339-F769-FBCA-711A-7CFD4C529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They Stack Up</a:t>
            </a:r>
          </a:p>
        </p:txBody>
      </p:sp>
      <p:sp>
        <p:nvSpPr>
          <p:cNvPr id="7" name="Google Shape;120;p17">
            <a:extLst>
              <a:ext uri="{FF2B5EF4-FFF2-40B4-BE49-F238E27FC236}">
                <a16:creationId xmlns:a16="http://schemas.microsoft.com/office/drawing/2014/main" id="{F51EF221-B402-7A7B-3B24-663E9D0890D4}"/>
              </a:ext>
            </a:extLst>
          </p:cNvPr>
          <p:cNvSpPr txBox="1"/>
          <p:nvPr/>
        </p:nvSpPr>
        <p:spPr>
          <a:xfrm>
            <a:off x="884750" y="1434925"/>
            <a:ext cx="3444000" cy="553968"/>
          </a:xfrm>
          <a:prstGeom prst="rect">
            <a:avLst/>
          </a:prstGeom>
          <a:solidFill>
            <a:srgbClr val="00BFF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" sz="2400" b="1" kern="0">
                <a:solidFill>
                  <a:srgbClr val="FFFFFF"/>
                </a:solidFill>
                <a:latin typeface="+mj-lt"/>
                <a:ea typeface="Avenir"/>
                <a:cs typeface="Avenir"/>
                <a:sym typeface="Avenir"/>
              </a:rPr>
              <a:t>Gen Y</a:t>
            </a:r>
            <a:endParaRPr sz="2400" b="1" kern="0">
              <a:solidFill>
                <a:srgbClr val="FFFFFF"/>
              </a:solidFill>
              <a:latin typeface="+mj-lt"/>
              <a:ea typeface="Avenir"/>
              <a:cs typeface="Avenir"/>
              <a:sym typeface="Avenir"/>
            </a:endParaRPr>
          </a:p>
        </p:txBody>
      </p:sp>
      <p:sp>
        <p:nvSpPr>
          <p:cNvPr id="8" name="Google Shape;121;p17">
            <a:extLst>
              <a:ext uri="{FF2B5EF4-FFF2-40B4-BE49-F238E27FC236}">
                <a16:creationId xmlns:a16="http://schemas.microsoft.com/office/drawing/2014/main" id="{3EF40582-B46E-CDBF-F55F-17E095C5736F}"/>
              </a:ext>
            </a:extLst>
          </p:cNvPr>
          <p:cNvSpPr txBox="1"/>
          <p:nvPr/>
        </p:nvSpPr>
        <p:spPr>
          <a:xfrm>
            <a:off x="4711650" y="1434925"/>
            <a:ext cx="3444000" cy="553968"/>
          </a:xfrm>
          <a:prstGeom prst="rect">
            <a:avLst/>
          </a:prstGeom>
          <a:solidFill>
            <a:srgbClr val="6D3BE5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" sz="2400" b="1" kern="0" dirty="0">
                <a:solidFill>
                  <a:schemeClr val="bg1"/>
                </a:solidFill>
                <a:latin typeface="+mj-lt"/>
                <a:ea typeface="Avenir"/>
                <a:cs typeface="Avenir"/>
                <a:sym typeface="Avenir"/>
              </a:rPr>
              <a:t>Gen Z</a:t>
            </a:r>
            <a:endParaRPr sz="2400" b="1" kern="0" dirty="0">
              <a:solidFill>
                <a:schemeClr val="bg1"/>
              </a:solidFill>
              <a:latin typeface="+mj-lt"/>
              <a:ea typeface="Avenir"/>
              <a:cs typeface="Avenir"/>
              <a:sym typeface="Avenir"/>
            </a:endParaRPr>
          </a:p>
        </p:txBody>
      </p:sp>
      <p:sp>
        <p:nvSpPr>
          <p:cNvPr id="9" name="Google Shape;122;p17">
            <a:extLst>
              <a:ext uri="{FF2B5EF4-FFF2-40B4-BE49-F238E27FC236}">
                <a16:creationId xmlns:a16="http://schemas.microsoft.com/office/drawing/2014/main" id="{336AAA98-E960-2A7D-D170-270BB9963CDB}"/>
              </a:ext>
            </a:extLst>
          </p:cNvPr>
          <p:cNvSpPr txBox="1"/>
          <p:nvPr/>
        </p:nvSpPr>
        <p:spPr>
          <a:xfrm>
            <a:off x="884750" y="1953750"/>
            <a:ext cx="3444000" cy="267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" kern="0" dirty="0">
                <a:solidFill>
                  <a:srgbClr val="595959"/>
                </a:solidFill>
                <a:latin typeface="+mj-lt"/>
                <a:ea typeface="Avenir"/>
                <a:cs typeface="Avenir"/>
                <a:sym typeface="Avenir"/>
              </a:rPr>
              <a:t>Millennials, Gen Me, Gen We</a:t>
            </a:r>
            <a:endParaRPr kern="0" dirty="0">
              <a:solidFill>
                <a:srgbClr val="595959"/>
              </a:solidFill>
              <a:latin typeface="+mj-lt"/>
              <a:ea typeface="Avenir"/>
              <a:cs typeface="Avenir"/>
              <a:sym typeface="Avenir"/>
            </a:endParaRPr>
          </a:p>
          <a:p>
            <a:pPr algn="ctr" defTabSz="914400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" kern="0" dirty="0">
                <a:solidFill>
                  <a:srgbClr val="595959"/>
                </a:solidFill>
                <a:latin typeface="+mj-lt"/>
                <a:ea typeface="Avenir"/>
                <a:cs typeface="Avenir"/>
                <a:sym typeface="Avenir"/>
              </a:rPr>
              <a:t>Born 1980-1996</a:t>
            </a:r>
            <a:endParaRPr kern="0" dirty="0">
              <a:solidFill>
                <a:srgbClr val="595959"/>
              </a:solidFill>
              <a:latin typeface="+mj-lt"/>
              <a:ea typeface="Avenir"/>
              <a:cs typeface="Avenir"/>
              <a:sym typeface="Avenir"/>
            </a:endParaRPr>
          </a:p>
          <a:p>
            <a:pPr algn="ctr" defTabSz="914400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" kern="0" dirty="0">
                <a:solidFill>
                  <a:srgbClr val="595959"/>
                </a:solidFill>
                <a:latin typeface="+mj-lt"/>
                <a:ea typeface="Avenir"/>
                <a:cs typeface="Avenir"/>
                <a:sym typeface="Avenir"/>
              </a:rPr>
              <a:t>Raised by Boomers</a:t>
            </a:r>
            <a:endParaRPr kern="0" dirty="0">
              <a:solidFill>
                <a:srgbClr val="595959"/>
              </a:solidFill>
              <a:latin typeface="+mj-lt"/>
              <a:ea typeface="Avenir"/>
              <a:cs typeface="Avenir"/>
              <a:sym typeface="Avenir"/>
            </a:endParaRPr>
          </a:p>
          <a:p>
            <a:pPr algn="ctr" defTabSz="914400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" kern="0" dirty="0">
                <a:solidFill>
                  <a:srgbClr val="595959"/>
                </a:solidFill>
                <a:latin typeface="+mj-lt"/>
                <a:ea typeface="Avenir"/>
                <a:cs typeface="Avenir"/>
                <a:sym typeface="Avenir"/>
              </a:rPr>
              <a:t>1.9b global / 80m U.S.</a:t>
            </a:r>
            <a:endParaRPr kern="0" dirty="0">
              <a:solidFill>
                <a:srgbClr val="595959"/>
              </a:solidFill>
              <a:latin typeface="+mj-lt"/>
              <a:ea typeface="Avenir"/>
              <a:cs typeface="Avenir"/>
              <a:sym typeface="Avenir"/>
            </a:endParaRPr>
          </a:p>
          <a:p>
            <a:pPr algn="ctr" defTabSz="914400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" kern="0" dirty="0">
                <a:solidFill>
                  <a:srgbClr val="595959"/>
                </a:solidFill>
                <a:latin typeface="+mj-lt"/>
                <a:ea typeface="Avenir"/>
                <a:cs typeface="Avenir"/>
                <a:sym typeface="Avenir"/>
              </a:rPr>
              <a:t>50% of workforce today</a:t>
            </a:r>
            <a:endParaRPr kern="0" dirty="0">
              <a:solidFill>
                <a:srgbClr val="595959"/>
              </a:solidFill>
              <a:latin typeface="+mj-lt"/>
              <a:ea typeface="Avenir"/>
              <a:cs typeface="Avenir"/>
              <a:sym typeface="Avenir"/>
            </a:endParaRPr>
          </a:p>
          <a:p>
            <a:pPr algn="ctr" defTabSz="914400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" kern="0" dirty="0">
                <a:solidFill>
                  <a:srgbClr val="595959"/>
                </a:solidFill>
                <a:latin typeface="+mj-lt"/>
                <a:ea typeface="Avenir"/>
                <a:cs typeface="Avenir"/>
                <a:sym typeface="Avenir"/>
              </a:rPr>
              <a:t>Pioneered digital</a:t>
            </a:r>
            <a:endParaRPr kern="0" dirty="0">
              <a:solidFill>
                <a:srgbClr val="595959"/>
              </a:solidFill>
              <a:latin typeface="+mj-lt"/>
              <a:ea typeface="Avenir"/>
              <a:cs typeface="Avenir"/>
              <a:sym typeface="Avenir"/>
            </a:endParaRPr>
          </a:p>
        </p:txBody>
      </p:sp>
      <p:sp>
        <p:nvSpPr>
          <p:cNvPr id="10" name="Google Shape;123;p17">
            <a:extLst>
              <a:ext uri="{FF2B5EF4-FFF2-40B4-BE49-F238E27FC236}">
                <a16:creationId xmlns:a16="http://schemas.microsoft.com/office/drawing/2014/main" id="{692B6925-0B43-14AC-D380-25D16C54DDEE}"/>
              </a:ext>
            </a:extLst>
          </p:cNvPr>
          <p:cNvSpPr txBox="1"/>
          <p:nvPr/>
        </p:nvSpPr>
        <p:spPr>
          <a:xfrm>
            <a:off x="4711650" y="1953750"/>
            <a:ext cx="3444000" cy="267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" kern="0" dirty="0">
                <a:solidFill>
                  <a:srgbClr val="595959"/>
                </a:solidFill>
                <a:latin typeface="+mj-lt"/>
                <a:ea typeface="Avenir"/>
                <a:cs typeface="Avenir"/>
                <a:sym typeface="Avenir"/>
              </a:rPr>
              <a:t>iGen, Post-Mills, Centennials</a:t>
            </a:r>
            <a:endParaRPr kern="0" dirty="0">
              <a:solidFill>
                <a:srgbClr val="595959"/>
              </a:solidFill>
              <a:latin typeface="+mj-lt"/>
              <a:ea typeface="Avenir"/>
              <a:cs typeface="Avenir"/>
              <a:sym typeface="Avenir"/>
            </a:endParaRPr>
          </a:p>
          <a:p>
            <a:pPr algn="ctr" defTabSz="914400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" kern="0" dirty="0">
                <a:solidFill>
                  <a:srgbClr val="595959"/>
                </a:solidFill>
                <a:latin typeface="+mj-lt"/>
                <a:ea typeface="Avenir"/>
                <a:cs typeface="Avenir"/>
                <a:sym typeface="Avenir"/>
              </a:rPr>
              <a:t>Born 1997-2012 / 15</a:t>
            </a:r>
            <a:endParaRPr kern="0" dirty="0">
              <a:solidFill>
                <a:srgbClr val="595959"/>
              </a:solidFill>
              <a:latin typeface="+mj-lt"/>
              <a:ea typeface="Avenir"/>
              <a:cs typeface="Avenir"/>
              <a:sym typeface="Avenir"/>
            </a:endParaRPr>
          </a:p>
          <a:p>
            <a:pPr algn="ctr" defTabSz="914400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" kern="0" dirty="0">
                <a:solidFill>
                  <a:srgbClr val="595959"/>
                </a:solidFill>
                <a:latin typeface="+mj-lt"/>
                <a:ea typeface="Avenir"/>
                <a:cs typeface="Avenir"/>
                <a:sym typeface="Avenir"/>
              </a:rPr>
              <a:t>Raised by Gen X</a:t>
            </a:r>
            <a:endParaRPr kern="0" dirty="0">
              <a:solidFill>
                <a:srgbClr val="595959"/>
              </a:solidFill>
              <a:latin typeface="+mj-lt"/>
              <a:ea typeface="Avenir"/>
              <a:cs typeface="Avenir"/>
              <a:sym typeface="Avenir"/>
            </a:endParaRPr>
          </a:p>
          <a:p>
            <a:pPr algn="ctr" defTabSz="914400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" kern="0" dirty="0">
                <a:solidFill>
                  <a:srgbClr val="595959"/>
                </a:solidFill>
                <a:latin typeface="+mj-lt"/>
                <a:ea typeface="Avenir"/>
                <a:cs typeface="Avenir"/>
                <a:sym typeface="Avenir"/>
              </a:rPr>
              <a:t>2.52b global / 90m U.S.</a:t>
            </a:r>
            <a:endParaRPr kern="0" dirty="0">
              <a:solidFill>
                <a:srgbClr val="595959"/>
              </a:solidFill>
              <a:latin typeface="+mj-lt"/>
              <a:ea typeface="Avenir"/>
              <a:cs typeface="Avenir"/>
              <a:sym typeface="Avenir"/>
            </a:endParaRPr>
          </a:p>
          <a:p>
            <a:pPr algn="ctr" defTabSz="914400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" kern="0" dirty="0">
                <a:solidFill>
                  <a:srgbClr val="595959"/>
                </a:solidFill>
                <a:latin typeface="+mj-lt"/>
                <a:ea typeface="Avenir"/>
                <a:cs typeface="Avenir"/>
                <a:sym typeface="Avenir"/>
              </a:rPr>
              <a:t>27% of workforce by 2025</a:t>
            </a:r>
            <a:endParaRPr kern="0" dirty="0">
              <a:solidFill>
                <a:srgbClr val="595959"/>
              </a:solidFill>
              <a:latin typeface="+mj-lt"/>
              <a:ea typeface="Avenir"/>
              <a:cs typeface="Avenir"/>
              <a:sym typeface="Avenir"/>
            </a:endParaRPr>
          </a:p>
          <a:p>
            <a:pPr algn="ctr" defTabSz="914400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" kern="0" dirty="0">
                <a:solidFill>
                  <a:srgbClr val="595959"/>
                </a:solidFill>
                <a:latin typeface="+mj-lt"/>
                <a:ea typeface="Avenir"/>
                <a:cs typeface="Avenir"/>
                <a:sym typeface="Avenir"/>
              </a:rPr>
              <a:t>Born in digital</a:t>
            </a:r>
            <a:endParaRPr kern="0" dirty="0">
              <a:solidFill>
                <a:srgbClr val="595959"/>
              </a:solidFill>
              <a:latin typeface="+mj-lt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115121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44339-F769-FBCA-711A-7CFD4C529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They Stack Up</a:t>
            </a:r>
          </a:p>
        </p:txBody>
      </p:sp>
      <p:pic>
        <p:nvPicPr>
          <p:cNvPr id="8" name="Google Shape;131;p18">
            <a:extLst>
              <a:ext uri="{FF2B5EF4-FFF2-40B4-BE49-F238E27FC236}">
                <a16:creationId xmlns:a16="http://schemas.microsoft.com/office/drawing/2014/main" id="{6154B6FD-8A21-C83A-C2F6-E7ADFBFA0CE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479" r="3488"/>
          <a:stretch/>
        </p:blipFill>
        <p:spPr>
          <a:xfrm>
            <a:off x="4688093" y="1403600"/>
            <a:ext cx="4079082" cy="201622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" name="Google Shape;132;p18">
            <a:extLst>
              <a:ext uri="{FF2B5EF4-FFF2-40B4-BE49-F238E27FC236}">
                <a16:creationId xmlns:a16="http://schemas.microsoft.com/office/drawing/2014/main" id="{E486127A-326A-EFBC-CFEA-A17EAB1DBF5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825" y="1403600"/>
            <a:ext cx="4079078" cy="20162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" name="Google Shape;133;p18">
            <a:extLst>
              <a:ext uri="{FF2B5EF4-FFF2-40B4-BE49-F238E27FC236}">
                <a16:creationId xmlns:a16="http://schemas.microsoft.com/office/drawing/2014/main" id="{6758F7BA-687F-60F8-1ADE-279A01F37702}"/>
              </a:ext>
            </a:extLst>
          </p:cNvPr>
          <p:cNvSpPr txBox="1"/>
          <p:nvPr/>
        </p:nvSpPr>
        <p:spPr>
          <a:xfrm>
            <a:off x="1434313" y="3572200"/>
            <a:ext cx="1964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" sz="3000" kern="0" dirty="0">
                <a:solidFill>
                  <a:srgbClr val="595959"/>
                </a:solidFill>
                <a:latin typeface="+mj-lt"/>
                <a:ea typeface="Avenir"/>
                <a:cs typeface="Avenir"/>
                <a:sym typeface="Avenir"/>
              </a:rPr>
              <a:t>Prius</a:t>
            </a:r>
            <a:endParaRPr sz="3000" kern="0" dirty="0">
              <a:solidFill>
                <a:srgbClr val="595959"/>
              </a:solidFill>
              <a:latin typeface="+mj-lt"/>
              <a:ea typeface="Avenir"/>
              <a:cs typeface="Avenir"/>
              <a:sym typeface="Avenir"/>
            </a:endParaRPr>
          </a:p>
        </p:txBody>
      </p:sp>
      <p:sp>
        <p:nvSpPr>
          <p:cNvPr id="11" name="Google Shape;134;p18">
            <a:extLst>
              <a:ext uri="{FF2B5EF4-FFF2-40B4-BE49-F238E27FC236}">
                <a16:creationId xmlns:a16="http://schemas.microsoft.com/office/drawing/2014/main" id="{023CE107-577C-A713-2996-F1575087D687}"/>
              </a:ext>
            </a:extLst>
          </p:cNvPr>
          <p:cNvSpPr txBox="1"/>
          <p:nvPr/>
        </p:nvSpPr>
        <p:spPr>
          <a:xfrm>
            <a:off x="5745575" y="3572200"/>
            <a:ext cx="1964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" sz="3000" kern="0">
                <a:solidFill>
                  <a:srgbClr val="595959"/>
                </a:solidFill>
                <a:latin typeface="+mj-lt"/>
                <a:ea typeface="Avenir"/>
                <a:cs typeface="Avenir"/>
                <a:sym typeface="Avenir"/>
              </a:rPr>
              <a:t>Tesla</a:t>
            </a:r>
            <a:endParaRPr sz="3000" kern="0">
              <a:solidFill>
                <a:srgbClr val="595959"/>
              </a:solidFill>
              <a:latin typeface="+mj-lt"/>
              <a:ea typeface="Avenir"/>
              <a:cs typeface="Avenir"/>
              <a:sym typeface="Avenir"/>
            </a:endParaRPr>
          </a:p>
        </p:txBody>
      </p:sp>
      <p:sp>
        <p:nvSpPr>
          <p:cNvPr id="12" name="Google Shape;135;p18">
            <a:extLst>
              <a:ext uri="{FF2B5EF4-FFF2-40B4-BE49-F238E27FC236}">
                <a16:creationId xmlns:a16="http://schemas.microsoft.com/office/drawing/2014/main" id="{418C40E8-7FBB-CF61-C01E-25E53146688B}"/>
              </a:ext>
            </a:extLst>
          </p:cNvPr>
          <p:cNvSpPr txBox="1"/>
          <p:nvPr/>
        </p:nvSpPr>
        <p:spPr>
          <a:xfrm>
            <a:off x="3589950" y="3572200"/>
            <a:ext cx="1964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" sz="3000" kern="0">
                <a:solidFill>
                  <a:srgbClr val="595959"/>
                </a:solidFill>
                <a:latin typeface="+mj-lt"/>
                <a:ea typeface="Avenir"/>
                <a:cs typeface="Avenir"/>
                <a:sym typeface="Avenir"/>
              </a:rPr>
              <a:t>vs.</a:t>
            </a:r>
            <a:endParaRPr sz="3000" kern="0">
              <a:solidFill>
                <a:srgbClr val="595959"/>
              </a:solidFill>
              <a:latin typeface="+mj-lt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675227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44339-F769-FBCA-711A-7CFD4C529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They Stack Up</a:t>
            </a:r>
          </a:p>
        </p:txBody>
      </p:sp>
      <p:sp>
        <p:nvSpPr>
          <p:cNvPr id="8" name="Google Shape;143;p19">
            <a:extLst>
              <a:ext uri="{FF2B5EF4-FFF2-40B4-BE49-F238E27FC236}">
                <a16:creationId xmlns:a16="http://schemas.microsoft.com/office/drawing/2014/main" id="{629A2974-BD50-82CB-050B-799F90721204}"/>
              </a:ext>
            </a:extLst>
          </p:cNvPr>
          <p:cNvSpPr txBox="1"/>
          <p:nvPr/>
        </p:nvSpPr>
        <p:spPr>
          <a:xfrm>
            <a:off x="1434313" y="3572200"/>
            <a:ext cx="1964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" sz="3000" kern="0" dirty="0">
                <a:solidFill>
                  <a:srgbClr val="595959"/>
                </a:solidFill>
                <a:latin typeface="+mj-lt"/>
                <a:ea typeface="Avenir"/>
                <a:cs typeface="Avenir"/>
                <a:sym typeface="Avenir"/>
              </a:rPr>
              <a:t>Pager</a:t>
            </a:r>
            <a:endParaRPr sz="3000" kern="0" dirty="0">
              <a:solidFill>
                <a:srgbClr val="595959"/>
              </a:solidFill>
              <a:latin typeface="+mj-lt"/>
              <a:ea typeface="Avenir"/>
              <a:cs typeface="Avenir"/>
              <a:sym typeface="Avenir"/>
            </a:endParaRPr>
          </a:p>
        </p:txBody>
      </p:sp>
      <p:sp>
        <p:nvSpPr>
          <p:cNvPr id="9" name="Google Shape;144;p19">
            <a:extLst>
              <a:ext uri="{FF2B5EF4-FFF2-40B4-BE49-F238E27FC236}">
                <a16:creationId xmlns:a16="http://schemas.microsoft.com/office/drawing/2014/main" id="{91749A4D-45CB-E5A2-4C52-2A80EA665B79}"/>
              </a:ext>
            </a:extLst>
          </p:cNvPr>
          <p:cNvSpPr txBox="1"/>
          <p:nvPr/>
        </p:nvSpPr>
        <p:spPr>
          <a:xfrm>
            <a:off x="5745575" y="3572200"/>
            <a:ext cx="1964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" sz="3000" kern="0">
                <a:solidFill>
                  <a:srgbClr val="595959"/>
                </a:solidFill>
                <a:latin typeface="+mj-lt"/>
                <a:ea typeface="Avenir"/>
                <a:cs typeface="Avenir"/>
                <a:sym typeface="Avenir"/>
              </a:rPr>
              <a:t>iPhone</a:t>
            </a:r>
            <a:endParaRPr sz="3000" kern="0">
              <a:solidFill>
                <a:srgbClr val="595959"/>
              </a:solidFill>
              <a:latin typeface="+mj-lt"/>
              <a:ea typeface="Avenir"/>
              <a:cs typeface="Avenir"/>
              <a:sym typeface="Avenir"/>
            </a:endParaRPr>
          </a:p>
        </p:txBody>
      </p:sp>
      <p:sp>
        <p:nvSpPr>
          <p:cNvPr id="10" name="Google Shape;145;p19">
            <a:extLst>
              <a:ext uri="{FF2B5EF4-FFF2-40B4-BE49-F238E27FC236}">
                <a16:creationId xmlns:a16="http://schemas.microsoft.com/office/drawing/2014/main" id="{DE40A815-83A3-596E-B42B-7F2905ED7DF1}"/>
              </a:ext>
            </a:extLst>
          </p:cNvPr>
          <p:cNvSpPr txBox="1"/>
          <p:nvPr/>
        </p:nvSpPr>
        <p:spPr>
          <a:xfrm>
            <a:off x="3589950" y="3572200"/>
            <a:ext cx="1964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" sz="3000" kern="0">
                <a:solidFill>
                  <a:srgbClr val="595959"/>
                </a:solidFill>
                <a:latin typeface="+mj-lt"/>
                <a:ea typeface="Avenir"/>
                <a:cs typeface="Avenir"/>
                <a:sym typeface="Avenir"/>
              </a:rPr>
              <a:t>vs.</a:t>
            </a:r>
            <a:endParaRPr sz="3000" kern="0">
              <a:solidFill>
                <a:srgbClr val="595959"/>
              </a:solidFill>
              <a:latin typeface="+mj-lt"/>
              <a:ea typeface="Avenir"/>
              <a:cs typeface="Avenir"/>
              <a:sym typeface="Avenir"/>
            </a:endParaRPr>
          </a:p>
        </p:txBody>
      </p:sp>
      <p:pic>
        <p:nvPicPr>
          <p:cNvPr id="11" name="Google Shape;148;p19">
            <a:extLst>
              <a:ext uri="{FF2B5EF4-FFF2-40B4-BE49-F238E27FC236}">
                <a16:creationId xmlns:a16="http://schemas.microsoft.com/office/drawing/2014/main" id="{113E4782-CE4B-EDE5-15AA-E6E22D13440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0575" y="1153575"/>
            <a:ext cx="3571607" cy="255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49;p19">
            <a:extLst>
              <a:ext uri="{FF2B5EF4-FFF2-40B4-BE49-F238E27FC236}">
                <a16:creationId xmlns:a16="http://schemas.microsoft.com/office/drawing/2014/main" id="{02002A68-0C19-B386-01D1-38CABCBA254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6457" y="1501775"/>
            <a:ext cx="4582345" cy="185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0138748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Custom 2">
      <a:dk1>
        <a:srgbClr val="454749"/>
      </a:dk1>
      <a:lt1>
        <a:srgbClr val="FFFFFF"/>
      </a:lt1>
      <a:dk2>
        <a:srgbClr val="EAEEE6"/>
      </a:dk2>
      <a:lt2>
        <a:srgbClr val="E7E6E6"/>
      </a:lt2>
      <a:accent1>
        <a:srgbClr val="6D3BE5"/>
      </a:accent1>
      <a:accent2>
        <a:srgbClr val="00C0F3"/>
      </a:accent2>
      <a:accent3>
        <a:srgbClr val="203985"/>
      </a:accent3>
      <a:accent4>
        <a:srgbClr val="222741"/>
      </a:accent4>
      <a:accent5>
        <a:srgbClr val="BFBFBF"/>
      </a:accent5>
      <a:accent6>
        <a:srgbClr val="727272"/>
      </a:accent6>
      <a:hlink>
        <a:srgbClr val="6D3BE5"/>
      </a:hlink>
      <a:folHlink>
        <a:srgbClr val="6D3BE5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2411</TotalTime>
  <Words>479</Words>
  <Application>Microsoft Office PowerPoint</Application>
  <PresentationFormat>Custom</PresentationFormat>
  <Paragraphs>124</Paragraphs>
  <Slides>35</Slides>
  <Notes>4</Notes>
  <HiddenSlides>1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Avenir</vt:lpstr>
      <vt:lpstr>Calibri</vt:lpstr>
      <vt:lpstr>Calibri Light</vt:lpstr>
      <vt:lpstr>Wingdings</vt:lpstr>
      <vt:lpstr>1_Custom Design</vt:lpstr>
      <vt:lpstr>PowerPoint Presentation</vt:lpstr>
      <vt:lpstr>The Generations Defined</vt:lpstr>
      <vt:lpstr>PowerPoint Presentation</vt:lpstr>
      <vt:lpstr>The Generations Defined</vt:lpstr>
      <vt:lpstr>Who is Gen Y? The Millennials</vt:lpstr>
      <vt:lpstr>Who is Gen Z? The Centennials</vt:lpstr>
      <vt:lpstr>How They Stack Up</vt:lpstr>
      <vt:lpstr>How They Stack Up</vt:lpstr>
      <vt:lpstr>How They Stack Up</vt:lpstr>
      <vt:lpstr>PowerPoint Presentation</vt:lpstr>
      <vt:lpstr>PowerPoint Presentation</vt:lpstr>
      <vt:lpstr>Travel Profile</vt:lpstr>
      <vt:lpstr>PowerPoint Presentation</vt:lpstr>
      <vt:lpstr>PowerPoint Presentation</vt:lpstr>
      <vt:lpstr>PowerPoint Presentation</vt:lpstr>
      <vt:lpstr>How They Use Mobile</vt:lpstr>
      <vt:lpstr>Reviews On Reviews</vt:lpstr>
      <vt:lpstr>PowerPoint Presentation</vt:lpstr>
      <vt:lpstr>Concur Return to Travel Survey</vt:lpstr>
      <vt:lpstr>Concur Return to Travel Survey</vt:lpstr>
      <vt:lpstr>Concur Return to Travel Survey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Great Divide</vt:lpstr>
      <vt:lpstr>Who is Gen A? The Alphas</vt:lpstr>
      <vt:lpstr>Let’s Win Them Over!</vt:lpstr>
      <vt:lpstr>PowerPoint Presentation</vt:lpstr>
      <vt:lpstr>PowerPoint Presentation</vt:lpstr>
      <vt:lpstr>Before you leave</vt:lpstr>
      <vt:lpstr>PowerPoint Presentation</vt:lpstr>
    </vt:vector>
  </TitlesOfParts>
  <Company>FunGuy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Jason Sarol</dc:creator>
  <cp:lastModifiedBy>Rebecca Fahed</cp:lastModifiedBy>
  <cp:revision>114</cp:revision>
  <dcterms:created xsi:type="dcterms:W3CDTF">2016-02-02T18:04:08Z</dcterms:created>
  <dcterms:modified xsi:type="dcterms:W3CDTF">2022-11-06T17:49:55Z</dcterms:modified>
</cp:coreProperties>
</file>