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4"/>
  </p:notesMasterIdLst>
  <p:handoutMasterIdLst>
    <p:handoutMasterId r:id="rId15"/>
  </p:handoutMasterIdLst>
  <p:sldIdLst>
    <p:sldId id="287" r:id="rId2"/>
    <p:sldId id="296" r:id="rId3"/>
    <p:sldId id="292" r:id="rId4"/>
    <p:sldId id="257" r:id="rId5"/>
    <p:sldId id="289" r:id="rId6"/>
    <p:sldId id="258" r:id="rId7"/>
    <p:sldId id="294" r:id="rId8"/>
    <p:sldId id="295" r:id="rId9"/>
    <p:sldId id="280" r:id="rId10"/>
    <p:sldId id="297" r:id="rId11"/>
    <p:sldId id="317" r:id="rId12"/>
    <p:sldId id="273" r:id="rId13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3"/>
    <a:srgbClr val="6E3CE5"/>
    <a:srgbClr val="2139B5"/>
    <a:srgbClr val="0077BE"/>
    <a:srgbClr val="7DC242"/>
    <a:srgbClr val="A6228C"/>
    <a:srgbClr val="ADD13B"/>
    <a:srgbClr val="FCFC69"/>
    <a:srgbClr val="FF7276"/>
    <a:srgbClr val="8AE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89B8D-A746-4F62-BFE5-6F30E803A98E}" v="5" dt="2022-11-07T12:09:53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5"/>
    <p:restoredTop sz="94280" autoAdjust="0"/>
  </p:normalViewPr>
  <p:slideViewPr>
    <p:cSldViewPr snapToGrid="0" snapToObjects="1">
      <p:cViewPr varScale="1">
        <p:scale>
          <a:sx n="107" d="100"/>
          <a:sy n="107" d="100"/>
        </p:scale>
        <p:origin x="533" y="8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5-ED4E-B787-0C8D26F63539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5-ED4E-B787-0C8D26F63539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35-ED4E-B787-0C8D26F63539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5-ED4E-B787-0C8D26F6353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9-434E-AE84-C65F720E9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B-2B4C-BC23-7AB302855D9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B-2B4C-BC23-7AB302855D9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BB-2B4C-BC23-7AB302855D9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BB-2B4C-BC23-7AB302855D9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BB-2B4C-BC23-7AB30285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1-3A47-BD77-E2C5EFE14E5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1-3A47-BD77-E2C5EFE14E5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B1-3A47-BD77-E2C5EFE14E5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B1-3A47-BD77-E2C5EFE14E5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B1-3A47-BD77-E2C5EFE14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9-4F4B-9399-9C435102F9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9-4F4B-9399-9C435102F9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C9-4F4B-9399-9C435102F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101824"/>
        <c:axId val="1048105040"/>
      </c:barChart>
      <c:catAx>
        <c:axId val="104810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5040"/>
        <c:crosses val="autoZero"/>
        <c:auto val="1"/>
        <c:lblAlgn val="ctr"/>
        <c:lblOffset val="100"/>
        <c:noMultiLvlLbl val="0"/>
      </c:catAx>
      <c:valAx>
        <c:axId val="104810504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H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DB5380-4FEF-7548-BCF4-0E031A82BF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DCB83-0EC3-7F46-A3ED-669F1602DC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39E2D-FC30-A046-B0BC-400EEC14D15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CB0E8-65CA-7C44-AD2D-0A36BF238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D7A9A-9196-1146-811B-A9DD30833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E8F4-644E-CF4C-88AC-4D9B8196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5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9A6C-0854-3D4C-92BF-85D888900B6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873FD-035B-E741-B10D-6A4C8DD4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9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3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7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0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5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responses with Mark and invite him to give the UBS perspective on this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1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0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6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60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responses with Mark and invite him to give the UBS perspective on this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1295"/>
            <a:ext cx="3867150" cy="2885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0"/>
          <p:cNvSpPr>
            <a:spLocks noGrp="1"/>
          </p:cNvSpPr>
          <p:nvPr>
            <p:ph type="title" hasCustomPrompt="1"/>
          </p:nvPr>
        </p:nvSpPr>
        <p:spPr>
          <a:xfrm>
            <a:off x="628652" y="20206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column list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1D3F57-07A0-064E-BB2B-11E429A16FE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5"/>
            <a:ext cx="3867150" cy="2897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E8485E-3198-309C-366B-20E80D4581F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8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Pau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2735652" cy="301699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085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519577" y="1441174"/>
            <a:ext cx="4995773" cy="30169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F27B0-CDFC-E618-937E-465413506FFE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944924267"/>
              </p:ext>
            </p:extLst>
          </p:nvPr>
        </p:nvGraphicFramePr>
        <p:xfrm>
          <a:off x="1332612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472102914"/>
              </p:ext>
            </p:extLst>
          </p:nvPr>
        </p:nvGraphicFramePr>
        <p:xfrm>
          <a:off x="3505200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408863993"/>
              </p:ext>
            </p:extLst>
          </p:nvPr>
        </p:nvGraphicFramePr>
        <p:xfrm>
          <a:off x="5635256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ontent Placeholder 3"/>
          <p:cNvSpPr txBox="1">
            <a:spLocks/>
          </p:cNvSpPr>
          <p:nvPr userDrawn="1"/>
        </p:nvSpPr>
        <p:spPr>
          <a:xfrm>
            <a:off x="5638801" y="2984650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3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 userDrawn="1"/>
        </p:nvSpPr>
        <p:spPr>
          <a:xfrm>
            <a:off x="3444950" y="2987308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2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 userDrawn="1"/>
        </p:nvSpPr>
        <p:spPr>
          <a:xfrm>
            <a:off x="1289196" y="3023414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1</a:t>
            </a: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21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Pie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26A72-AC1D-B3AA-3C88-F9A6490FE19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/>
        </p:nvGraphicFramePr>
        <p:xfrm>
          <a:off x="1332612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/>
        </p:nvGraphicFramePr>
        <p:xfrm>
          <a:off x="3505200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4121980107"/>
              </p:ext>
            </p:extLst>
          </p:nvPr>
        </p:nvGraphicFramePr>
        <p:xfrm>
          <a:off x="1600200" y="1690059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1169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Bar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9B3383-ACCD-3A25-5E36-45BD7790BF3A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85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5FC479B-CFA9-294C-8348-7127C59A9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BF7917A-6E7B-4248-B064-B42AC0F89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3547B21-6BB8-F943-8E28-268F5DE43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E0C662-BC23-C946-84D4-E0C9CE36B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D283B6D-CC93-054E-99DB-4FBB4C42A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4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7886700" cy="30169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7DC242"/>
              </a:buClr>
              <a:buSzPct val="75000"/>
              <a:buFont typeface="Wingdings" pitchFamily="2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8145"/>
            <a:ext cx="6364333" cy="6143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Bulleted list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0C75-9CAF-E31C-44F2-AB34DA0C6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C0AB1-8084-698A-34AF-CD3B765EA252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75" y="1391477"/>
            <a:ext cx="7958759" cy="297723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59076" y="188084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EBBB0A-D9C1-9B55-FEC4-73F1820A7B55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C2C6F6-597D-9346-7670-70670BA5A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D48C00D-FC29-40A0-56FE-0A916971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91" r:id="rId3"/>
    <p:sldLayoutId id="2147483692" r:id="rId4"/>
    <p:sldLayoutId id="2147483721" r:id="rId5"/>
    <p:sldLayoutId id="2147483733" r:id="rId6"/>
    <p:sldLayoutId id="2147483745" r:id="rId7"/>
    <p:sldLayoutId id="2147483680" r:id="rId8"/>
    <p:sldLayoutId id="2147483688" r:id="rId9"/>
    <p:sldLayoutId id="2147483682" r:id="rId10"/>
    <p:sldLayoutId id="2147483684" r:id="rId11"/>
    <p:sldLayoutId id="2147483685" r:id="rId12"/>
    <p:sldLayoutId id="2147483689" r:id="rId13"/>
    <p:sldLayoutId id="214748374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Calibri Light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6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8C45B2D-218A-1540-A15F-A3E0616E0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666" y="306164"/>
            <a:ext cx="3036828" cy="124219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87B1AF0-0F64-132B-3676-4B899F5E0CC1}"/>
              </a:ext>
            </a:extLst>
          </p:cNvPr>
          <p:cNvSpPr txBox="1">
            <a:spLocks/>
          </p:cNvSpPr>
          <p:nvPr/>
        </p:nvSpPr>
        <p:spPr>
          <a:xfrm>
            <a:off x="373160" y="1355423"/>
            <a:ext cx="5296120" cy="1553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pPr>
              <a:lnSpc>
                <a:spcPts val="4680"/>
              </a:lnSpc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Driving sustainability in your travel program; a 3-step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B836C-5015-C983-5363-1CDFABF28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81" y="3987282"/>
            <a:ext cx="5138199" cy="6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7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0233" y="118510"/>
            <a:ext cx="6567280" cy="676620"/>
          </a:xfrm>
        </p:spPr>
        <p:txBody>
          <a:bodyPr/>
          <a:lstStyle/>
          <a:p>
            <a:r>
              <a:rPr lang="en-US" dirty="0"/>
              <a:t>Live poll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DF235D-4ECB-E6F4-E159-37CCA899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75" y="1355799"/>
            <a:ext cx="7958759" cy="954108"/>
          </a:xfrm>
        </p:spPr>
        <p:txBody>
          <a:bodyPr/>
          <a:lstStyle/>
          <a:p>
            <a:pPr algn="ctr"/>
            <a:r>
              <a:rPr lang="en-US" sz="2800" b="1" dirty="0"/>
              <a:t>What’s your sustainability priority for 2023?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AD513B-FF98-4DDB-BAA0-A75402B6549A}"/>
              </a:ext>
            </a:extLst>
          </p:cNvPr>
          <p:cNvSpPr txBox="1"/>
          <p:nvPr/>
        </p:nvSpPr>
        <p:spPr>
          <a:xfrm>
            <a:off x="458207" y="2870576"/>
            <a:ext cx="481206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lphaLcParenR"/>
            </a:pPr>
            <a:r>
              <a:rPr lang="en-US" b="1" dirty="0"/>
              <a:t>OPTIONS TO COME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4322D4-5BD5-4188-B815-81F3F0592704}"/>
              </a:ext>
            </a:extLst>
          </p:cNvPr>
          <p:cNvSpPr/>
          <p:nvPr/>
        </p:nvSpPr>
        <p:spPr>
          <a:xfrm>
            <a:off x="5411585" y="2870576"/>
            <a:ext cx="3106249" cy="14773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Go to </a:t>
            </a:r>
            <a:r>
              <a:rPr lang="en-US" sz="1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www.slido.com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Enter poll </a:t>
            </a:r>
            <a:r>
              <a:rPr lang="en-GB" sz="1800" b="1" dirty="0">
                <a:solidFill>
                  <a:schemeClr val="bg1"/>
                </a:solidFill>
                <a:effectLst/>
                <a:latin typeface="Roboto" panose="020B0604020202020204" pitchFamily="2" charset="0"/>
                <a:ea typeface="DengXian" panose="020B0503020204020204" pitchFamily="2" charset="-122"/>
                <a:cs typeface="Times New Roman" panose="02020603050405020304" pitchFamily="18" charset="0"/>
              </a:rPr>
              <a:t>#1634999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7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A8D98-3C29-09A0-1A94-AA8F8537F0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Give us Your Feedback - </a:t>
            </a:r>
          </a:p>
          <a:p>
            <a:pPr marL="0" indent="0">
              <a:buNone/>
            </a:pPr>
            <a:r>
              <a:rPr lang="fr-FR" b="1" dirty="0"/>
              <a:t>   It’s in the App!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1- Click on « Schedule »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2- Find and add your session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3- Move to the bottom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4- Take the survey </a:t>
            </a:r>
            <a:r>
              <a:rPr lang="fr-FR" sz="2000" dirty="0">
                <a:latin typeface="+mn-lt"/>
                <a:sym typeface="Wingdings" panose="05000000000000000000" pitchFamily="2" charset="2"/>
              </a:rPr>
              <a:t></a:t>
            </a:r>
            <a:endParaRPr lang="fr-FR" sz="2000" dirty="0">
              <a:latin typeface="+mn-lt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202975-E4AD-3B3A-3FB3-8C346874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Before you leave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D87D0-4F15-5B3B-01E4-608F825E75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4"/>
            <a:ext cx="3867150" cy="2976893"/>
          </a:xfrm>
        </p:spPr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Join us to continue this conversation!</a:t>
            </a:r>
          </a:p>
          <a:p>
            <a:pPr marL="0" indent="0" algn="ctr">
              <a:buNone/>
            </a:pPr>
            <a:r>
              <a:rPr lang="fr-FR" b="1" dirty="0"/>
              <a:t> </a:t>
            </a:r>
            <a:r>
              <a:rPr lang="fr-FR" b="1" dirty="0">
                <a:solidFill>
                  <a:srgbClr val="00C0F3"/>
                </a:solidFill>
              </a:rPr>
              <a:t>« </a:t>
            </a:r>
            <a:r>
              <a:rPr lang="fr-FR" b="1" dirty="0" err="1">
                <a:solidFill>
                  <a:srgbClr val="00C0F3"/>
                </a:solidFill>
              </a:rPr>
              <a:t>Meet</a:t>
            </a:r>
            <a:r>
              <a:rPr lang="fr-FR" b="1" dirty="0">
                <a:solidFill>
                  <a:srgbClr val="00C0F3"/>
                </a:solidFill>
              </a:rPr>
              <a:t> to the experts »</a:t>
            </a:r>
            <a:endParaRPr lang="fr-FR" dirty="0">
              <a:solidFill>
                <a:srgbClr val="00C0F3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Re:Imagine area in the Expo</a:t>
            </a: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 14:00 – 14:30</a:t>
            </a:r>
          </a:p>
          <a:p>
            <a:pPr marL="0" indent="0" algn="ctr">
              <a:buNone/>
            </a:pPr>
            <a:r>
              <a:rPr lang="fr-FR" sz="2000">
                <a:latin typeface="+mn-lt"/>
              </a:rPr>
              <a:t>Table 9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798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F69CE-5BF7-264E-8020-168A24F668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85067" y="1390196"/>
            <a:ext cx="4039733" cy="46037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thank you for attending </a:t>
            </a:r>
            <a:r>
              <a:rPr lang="en-US" sz="2800" dirty="0">
                <a:latin typeface="+mj-lt"/>
                <a:sym typeface="Wingdings" pitchFamily="2" charset="2"/>
              </a:rPr>
              <a:t>:)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84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881CE99-3A44-4C73-8ED9-F0F13E28CB07}"/>
              </a:ext>
            </a:extLst>
          </p:cNvPr>
          <p:cNvSpPr/>
          <p:nvPr/>
        </p:nvSpPr>
        <p:spPr>
          <a:xfrm>
            <a:off x="373160" y="900350"/>
            <a:ext cx="5585680" cy="897591"/>
          </a:xfrm>
          <a:prstGeom prst="roundRect">
            <a:avLst>
              <a:gd name="adj" fmla="val 50000"/>
            </a:avLst>
          </a:prstGeom>
          <a:solidFill>
            <a:srgbClr val="213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6332669-7032-4161-9DA0-E1933D9FAE6C}"/>
              </a:ext>
            </a:extLst>
          </p:cNvPr>
          <p:cNvSpPr txBox="1">
            <a:spLocks/>
          </p:cNvSpPr>
          <p:nvPr/>
        </p:nvSpPr>
        <p:spPr>
          <a:xfrm>
            <a:off x="687844" y="1114518"/>
            <a:ext cx="5133836" cy="469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Ciska Teunis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Sustainability Practice Line Lead EMEA, Amex GBT Global Business Consulting</a:t>
            </a:r>
            <a:endParaRPr lang="en-US" sz="180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70A5843B-27D8-448B-8491-9261C482C367}"/>
              </a:ext>
            </a:extLst>
          </p:cNvPr>
          <p:cNvSpPr/>
          <p:nvPr/>
        </p:nvSpPr>
        <p:spPr>
          <a:xfrm>
            <a:off x="373160" y="1959719"/>
            <a:ext cx="5646640" cy="897591"/>
          </a:xfrm>
          <a:prstGeom prst="roundRect">
            <a:avLst>
              <a:gd name="adj" fmla="val 50000"/>
            </a:avLst>
          </a:prstGeom>
          <a:solidFill>
            <a:srgbClr val="213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A4DB3A51-8216-47E3-98C6-6EEF9369DF8E}"/>
              </a:ext>
            </a:extLst>
          </p:cNvPr>
          <p:cNvSpPr/>
          <p:nvPr/>
        </p:nvSpPr>
        <p:spPr>
          <a:xfrm>
            <a:off x="373160" y="3019089"/>
            <a:ext cx="5646640" cy="897591"/>
          </a:xfrm>
          <a:prstGeom prst="roundRect">
            <a:avLst>
              <a:gd name="adj" fmla="val 50000"/>
            </a:avLst>
          </a:prstGeom>
          <a:solidFill>
            <a:srgbClr val="213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3BBA7D9-373D-45D3-A1BF-E3A7B990D7EB}"/>
              </a:ext>
            </a:extLst>
          </p:cNvPr>
          <p:cNvSpPr txBox="1">
            <a:spLocks/>
          </p:cNvSpPr>
          <p:nvPr/>
        </p:nvSpPr>
        <p:spPr>
          <a:xfrm>
            <a:off x="687844" y="2173887"/>
            <a:ext cx="4821416" cy="469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Cuschieri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+mn-lt"/>
              </a:rPr>
              <a:t>Executive Director,</a:t>
            </a:r>
          </a:p>
          <a:p>
            <a:r>
              <a:rPr lang="en-GB" sz="1800" b="0" i="0" dirty="0">
                <a:solidFill>
                  <a:schemeClr val="bg1"/>
                </a:solidFill>
                <a:effectLst/>
                <a:latin typeface="+mn-lt"/>
              </a:rPr>
              <a:t>Global Head of Travel, UBS.</a:t>
            </a:r>
            <a:endParaRPr lang="en-US" sz="1800" i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35935CC-048A-4642-95EF-21B8F92FFEC4}"/>
              </a:ext>
            </a:extLst>
          </p:cNvPr>
          <p:cNvSpPr txBox="1">
            <a:spLocks/>
          </p:cNvSpPr>
          <p:nvPr/>
        </p:nvSpPr>
        <p:spPr>
          <a:xfrm>
            <a:off x="664231" y="3233257"/>
            <a:ext cx="5294609" cy="469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Annelies Glandorf,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 Experience Manager,</a:t>
            </a:r>
          </a:p>
          <a:p>
            <a:r>
              <a:rPr lang="en-GB" sz="180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Global Corporate Travel,  Shell International </a:t>
            </a:r>
            <a:r>
              <a:rPr lang="en-US" sz="180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B.V.</a:t>
            </a:r>
            <a:endParaRPr lang="en-US" sz="1800" i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7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0233" y="118510"/>
            <a:ext cx="6567280" cy="676620"/>
          </a:xfrm>
        </p:spPr>
        <p:txBody>
          <a:bodyPr/>
          <a:lstStyle/>
          <a:p>
            <a:r>
              <a:rPr lang="en-US" dirty="0"/>
              <a:t>Live poll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DF235D-4ECB-E6F4-E159-37CCA899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75" y="1299788"/>
            <a:ext cx="7958759" cy="977899"/>
          </a:xfrm>
        </p:spPr>
        <p:txBody>
          <a:bodyPr/>
          <a:lstStyle/>
          <a:p>
            <a:pPr algn="ctr"/>
            <a:r>
              <a:rPr lang="en-US" sz="2800" b="1" dirty="0"/>
              <a:t>What do you find is the most challenging aspect of addressing sustainability? </a:t>
            </a:r>
            <a:br>
              <a:rPr lang="en-US" sz="2800" b="1" dirty="0"/>
            </a:b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49FBC-B531-477A-921B-1C654A3103D7}"/>
              </a:ext>
            </a:extLst>
          </p:cNvPr>
          <p:cNvSpPr txBox="1"/>
          <p:nvPr/>
        </p:nvSpPr>
        <p:spPr>
          <a:xfrm>
            <a:off x="494537" y="2870576"/>
            <a:ext cx="4828245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lphaLcParenR"/>
            </a:pPr>
            <a:r>
              <a:rPr lang="en-US" b="1" dirty="0"/>
              <a:t>Taking the first step.</a:t>
            </a:r>
          </a:p>
          <a:p>
            <a:pPr marL="228600" indent="-228600">
              <a:buFont typeface="+mj-lt"/>
              <a:buAutoNum type="alphaLcParenR"/>
            </a:pPr>
            <a:r>
              <a:rPr lang="en-US" b="1" dirty="0"/>
              <a:t>Identifying opportunities to reduce emissions.</a:t>
            </a:r>
          </a:p>
          <a:p>
            <a:pPr marL="228600" indent="-228600">
              <a:buFont typeface="+mj-lt"/>
              <a:buAutoNum type="alphaLcParenR"/>
            </a:pPr>
            <a:r>
              <a:rPr lang="en-US" b="1" dirty="0"/>
              <a:t>Quantifying emission reduction opportunities.</a:t>
            </a:r>
          </a:p>
          <a:p>
            <a:pPr marL="228600" indent="-228600">
              <a:buFont typeface="+mj-lt"/>
              <a:buAutoNum type="alphaLcParenR"/>
            </a:pPr>
            <a:r>
              <a:rPr lang="en-US" b="1" dirty="0"/>
              <a:t>I have not started addressing sustainability.</a:t>
            </a:r>
          </a:p>
          <a:p>
            <a:pPr marL="228600" indent="-228600">
              <a:buFont typeface="+mj-lt"/>
              <a:buAutoNum type="alphaLcParenR"/>
            </a:pPr>
            <a:r>
              <a:rPr lang="en-US" b="1" dirty="0"/>
              <a:t>No challenges right now.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D76D01-058C-4E80-9094-78FDD2A4B1FA}"/>
              </a:ext>
            </a:extLst>
          </p:cNvPr>
          <p:cNvSpPr/>
          <p:nvPr/>
        </p:nvSpPr>
        <p:spPr>
          <a:xfrm>
            <a:off x="5411585" y="2870576"/>
            <a:ext cx="3106249" cy="14773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B038C6-912B-49B3-8BB7-82340DFB4184}"/>
              </a:ext>
            </a:extLst>
          </p:cNvPr>
          <p:cNvSpPr txBox="1"/>
          <p:nvPr/>
        </p:nvSpPr>
        <p:spPr>
          <a:xfrm>
            <a:off x="5725268" y="3265122"/>
            <a:ext cx="24788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Go to </a:t>
            </a:r>
            <a:r>
              <a:rPr lang="en-US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www.slido.com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Enter poll </a:t>
            </a:r>
            <a:r>
              <a:rPr lang="en-GB" sz="2000" b="1" dirty="0">
                <a:solidFill>
                  <a:schemeClr val="bg1"/>
                </a:solidFill>
                <a:effectLst/>
                <a:latin typeface="Roboto" panose="020B0604020202020204" pitchFamily="2" charset="0"/>
                <a:ea typeface="DengXian" panose="020B0503020204020204" pitchFamily="2" charset="-122"/>
                <a:cs typeface="Times New Roman" panose="02020603050405020304" pitchFamily="18" charset="0"/>
              </a:rPr>
              <a:t>#1634999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70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EC6B-1839-6BD4-405D-73904BB3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Determine your baseline year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606AF7-58F0-4CA2-8F22-CB8B10375E4F}"/>
              </a:ext>
            </a:extLst>
          </p:cNvPr>
          <p:cNvSpPr/>
          <p:nvPr/>
        </p:nvSpPr>
        <p:spPr>
          <a:xfrm>
            <a:off x="666756" y="2024973"/>
            <a:ext cx="1886227" cy="20017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2018</a:t>
            </a:r>
            <a:endParaRPr lang="nl-NL" sz="28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745CAD-AB36-400A-A0DC-8CF6B2C270A2}"/>
              </a:ext>
            </a:extLst>
          </p:cNvPr>
          <p:cNvSpPr/>
          <p:nvPr/>
        </p:nvSpPr>
        <p:spPr>
          <a:xfrm>
            <a:off x="2596381" y="2024973"/>
            <a:ext cx="1886227" cy="1976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2019</a:t>
            </a:r>
            <a:endParaRPr lang="nl-NL" sz="28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319B21-B2FE-474E-A045-61EA16468528}"/>
              </a:ext>
            </a:extLst>
          </p:cNvPr>
          <p:cNvSpPr/>
          <p:nvPr/>
        </p:nvSpPr>
        <p:spPr>
          <a:xfrm>
            <a:off x="4528601" y="2009463"/>
            <a:ext cx="1886227" cy="19769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2020</a:t>
            </a:r>
            <a:endParaRPr lang="nl-NL" sz="28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0F9BA6-5C85-46AE-9E42-A1C55F0F7A2C}"/>
              </a:ext>
            </a:extLst>
          </p:cNvPr>
          <p:cNvSpPr/>
          <p:nvPr/>
        </p:nvSpPr>
        <p:spPr>
          <a:xfrm>
            <a:off x="6458226" y="2009463"/>
            <a:ext cx="1886227" cy="19769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2021</a:t>
            </a:r>
            <a:endParaRPr lang="nl-NL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5C89F0-DDA5-4245-A1B7-9BC55C4A7FF1}"/>
              </a:ext>
            </a:extLst>
          </p:cNvPr>
          <p:cNvSpPr txBox="1"/>
          <p:nvPr/>
        </p:nvSpPr>
        <p:spPr>
          <a:xfrm>
            <a:off x="434273" y="993228"/>
            <a:ext cx="69971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You’ll build your carbon reduction plans on </a:t>
            </a:r>
            <a:br>
              <a:rPr lang="en-US" sz="2400" b="1" dirty="0"/>
            </a:br>
            <a:r>
              <a:rPr lang="en-US" sz="2400" b="1" dirty="0"/>
              <a:t>emissions in this year.</a:t>
            </a:r>
            <a:endParaRPr lang="nl-NL" sz="24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B26482-3567-48ED-9CD6-E170909EF63B}"/>
              </a:ext>
            </a:extLst>
          </p:cNvPr>
          <p:cNvSpPr/>
          <p:nvPr/>
        </p:nvSpPr>
        <p:spPr>
          <a:xfrm>
            <a:off x="-1265464" y="2024973"/>
            <a:ext cx="1886227" cy="19769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405328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EC6B-1839-6BD4-405D-73904BB3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Define emission reduction target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7F4A0-8870-4193-A99C-74CA29C7118A}"/>
              </a:ext>
            </a:extLst>
          </p:cNvPr>
          <p:cNvSpPr txBox="1"/>
          <p:nvPr/>
        </p:nvSpPr>
        <p:spPr>
          <a:xfrm>
            <a:off x="6703621" y="4646005"/>
            <a:ext cx="19062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Science Based Targets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3CF3F-790B-4E87-91C8-87B6AFE6A873}"/>
              </a:ext>
            </a:extLst>
          </p:cNvPr>
          <p:cNvSpPr txBox="1"/>
          <p:nvPr/>
        </p:nvSpPr>
        <p:spPr>
          <a:xfrm>
            <a:off x="401510" y="1002989"/>
            <a:ext cx="77560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Set the direction for your journey. </a:t>
            </a:r>
            <a:br>
              <a:rPr lang="en-US" sz="2400" b="1" dirty="0"/>
            </a:br>
            <a:r>
              <a:rPr lang="en-US" sz="2400" b="1" dirty="0"/>
              <a:t>With the target, you can:</a:t>
            </a:r>
            <a:endParaRPr lang="nl-NL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4086F-F99F-45BD-B93D-B84270710D19}"/>
              </a:ext>
            </a:extLst>
          </p:cNvPr>
          <p:cNvSpPr txBox="1"/>
          <p:nvPr/>
        </p:nvSpPr>
        <p:spPr>
          <a:xfrm>
            <a:off x="340362" y="2048018"/>
            <a:ext cx="44108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Define </a:t>
            </a:r>
            <a:r>
              <a:rPr lang="en-GB" sz="2400" b="1" dirty="0"/>
              <a:t>overall size of the reduction you need to make.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Calculate</a:t>
            </a:r>
            <a:r>
              <a:rPr lang="en-GB" sz="2400" b="1" dirty="0"/>
              <a:t> the annual reduction you need to achieve.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Plan</a:t>
            </a:r>
            <a:r>
              <a:rPr lang="en-GB" sz="2400" b="1" dirty="0"/>
              <a:t> a roadmap to realise the reductions.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FE30E-3211-4130-9E7B-E2885604FF9C}"/>
              </a:ext>
            </a:extLst>
          </p:cNvPr>
          <p:cNvSpPr txBox="1"/>
          <p:nvPr/>
        </p:nvSpPr>
        <p:spPr>
          <a:xfrm>
            <a:off x="5443417" y="3836341"/>
            <a:ext cx="2994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Companies committing to act on </a:t>
            </a:r>
          </a:p>
          <a:p>
            <a:r>
              <a:rPr lang="en-GB" sz="1600" b="1" dirty="0"/>
              <a:t>emissions reductions rises 49% </a:t>
            </a:r>
          </a:p>
          <a:p>
            <a:r>
              <a:rPr lang="en-GB" sz="1600" b="1" dirty="0"/>
              <a:t>in 8 months.</a:t>
            </a:r>
          </a:p>
        </p:txBody>
      </p:sp>
      <p:pic>
        <p:nvPicPr>
          <p:cNvPr id="8" name="Picture 7" descr="Diagram, text&#10;&#10;Description automatically generated">
            <a:extLst>
              <a:ext uri="{FF2B5EF4-FFF2-40B4-BE49-F238E27FC236}">
                <a16:creationId xmlns:a16="http://schemas.microsoft.com/office/drawing/2014/main" id="{58E1C2CF-19B7-40AE-B439-36AF41337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962" y="1225838"/>
            <a:ext cx="3531220" cy="261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5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0233" y="118510"/>
            <a:ext cx="6567280" cy="676620"/>
          </a:xfrm>
        </p:spPr>
        <p:txBody>
          <a:bodyPr/>
          <a:lstStyle/>
          <a:p>
            <a:r>
              <a:rPr lang="en-US" dirty="0"/>
              <a:t>Live poll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DF235D-4ECB-E6F4-E159-37CCA899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75" y="1355799"/>
            <a:ext cx="7958759" cy="954108"/>
          </a:xfrm>
        </p:spPr>
        <p:txBody>
          <a:bodyPr/>
          <a:lstStyle/>
          <a:p>
            <a:pPr algn="ctr"/>
            <a:r>
              <a:rPr lang="en-US" sz="2800" b="1" dirty="0"/>
              <a:t>Has your company committed to a net zero carbon reduction target?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AD513B-FF98-4DDB-BAA0-A75402B6549A}"/>
              </a:ext>
            </a:extLst>
          </p:cNvPr>
          <p:cNvSpPr txBox="1"/>
          <p:nvPr/>
        </p:nvSpPr>
        <p:spPr>
          <a:xfrm>
            <a:off x="458207" y="2870576"/>
            <a:ext cx="4812062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lphaLcParenR"/>
            </a:pPr>
            <a:r>
              <a:rPr lang="en-US" b="1" dirty="0"/>
              <a:t>Yes.</a:t>
            </a:r>
          </a:p>
          <a:p>
            <a:pPr marL="228600" indent="-228600">
              <a:buFont typeface="+mj-lt"/>
              <a:buAutoNum type="alphaLcParenR"/>
            </a:pPr>
            <a:r>
              <a:rPr lang="en-US" b="1" dirty="0"/>
              <a:t>Not yet, but we are setting a target.</a:t>
            </a:r>
          </a:p>
          <a:p>
            <a:pPr marL="228600" indent="-228600">
              <a:buFont typeface="+mj-lt"/>
              <a:buAutoNum type="alphaLcParenR"/>
            </a:pPr>
            <a:r>
              <a:rPr lang="en-US" b="1" dirty="0"/>
              <a:t>No, but we plan to set a target within the next 6 months.</a:t>
            </a:r>
          </a:p>
          <a:p>
            <a:pPr marL="228600" indent="-228600">
              <a:buFont typeface="+mj-lt"/>
              <a:buAutoNum type="alphaLcParenR"/>
            </a:pPr>
            <a:r>
              <a:rPr lang="en-US" b="1" dirty="0"/>
              <a:t>No, and we have no plans.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4322D4-5BD5-4188-B815-81F3F0592704}"/>
              </a:ext>
            </a:extLst>
          </p:cNvPr>
          <p:cNvSpPr/>
          <p:nvPr/>
        </p:nvSpPr>
        <p:spPr>
          <a:xfrm>
            <a:off x="5411585" y="2870576"/>
            <a:ext cx="3106249" cy="14773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Go to </a:t>
            </a:r>
            <a:r>
              <a:rPr lang="en-US" sz="1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www.slido.com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Enter poll </a:t>
            </a:r>
            <a:r>
              <a:rPr lang="en-GB" sz="1800" b="1" dirty="0">
                <a:solidFill>
                  <a:schemeClr val="bg1"/>
                </a:solidFill>
                <a:effectLst/>
                <a:latin typeface="Roboto" panose="020B0604020202020204" pitchFamily="2" charset="0"/>
                <a:ea typeface="DengXian" panose="020B0503020204020204" pitchFamily="2" charset="-122"/>
                <a:cs typeface="Times New Roman" panose="02020603050405020304" pitchFamily="18" charset="0"/>
              </a:rPr>
              <a:t>#1634999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EC6B-1839-6BD4-405D-73904BB3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Assess your opportunities to</a:t>
            </a:r>
            <a:br>
              <a:rPr lang="en-US" dirty="0"/>
            </a:br>
            <a:r>
              <a:rPr lang="en-US" dirty="0"/>
              <a:t>    drive reductions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3F145-85C1-4179-83DF-1FADDEDEC204}"/>
              </a:ext>
            </a:extLst>
          </p:cNvPr>
          <p:cNvSpPr txBox="1"/>
          <p:nvPr/>
        </p:nvSpPr>
        <p:spPr>
          <a:xfrm>
            <a:off x="473553" y="1563464"/>
            <a:ext cx="27363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If you don’t know where you can achieve emissions reductions, you’ll find it difficult to drive your sustainability goals. </a:t>
            </a:r>
            <a:endParaRPr lang="nl-NL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2C02BA-3399-428E-9D6C-36660C9D6E96}"/>
              </a:ext>
            </a:extLst>
          </p:cNvPr>
          <p:cNvSpPr txBox="1"/>
          <p:nvPr/>
        </p:nvSpPr>
        <p:spPr>
          <a:xfrm>
            <a:off x="3295650" y="4030110"/>
            <a:ext cx="5569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 number of travel levers are available today that can help you</a:t>
            </a:r>
            <a:br>
              <a:rPr lang="en-GB" sz="1600" b="1" dirty="0"/>
            </a:br>
            <a:r>
              <a:rPr lang="en-GB" sz="1600" b="1" dirty="0"/>
              <a:t>reduce emissions from travel. Which are the right ones for your</a:t>
            </a:r>
            <a:br>
              <a:rPr lang="en-GB" sz="1600" b="1" dirty="0"/>
            </a:br>
            <a:r>
              <a:rPr lang="en-GB" sz="1600" b="1" dirty="0"/>
              <a:t>program (and your travellers)?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CE393890-61C2-4294-81C7-73984877D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520" y="1134918"/>
            <a:ext cx="5502732" cy="28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1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EC6B-1839-6BD4-405D-73904BB3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“Make it stick” with </a:t>
            </a:r>
            <a:r>
              <a:rPr lang="en-US" dirty="0" err="1"/>
              <a:t>travellers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90AF3-F2DE-4119-AEF0-C3CB92AF211F}"/>
              </a:ext>
            </a:extLst>
          </p:cNvPr>
          <p:cNvSpPr txBox="1"/>
          <p:nvPr/>
        </p:nvSpPr>
        <p:spPr>
          <a:xfrm>
            <a:off x="3936522" y="4203086"/>
            <a:ext cx="4751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Behavioural science approaches can help you design </a:t>
            </a:r>
            <a:br>
              <a:rPr lang="en-GB" sz="1600" b="1" dirty="0"/>
            </a:br>
            <a:r>
              <a:rPr lang="en-GB" sz="1600" b="1" dirty="0">
                <a:solidFill>
                  <a:schemeClr val="accent1"/>
                </a:solidFill>
              </a:rPr>
              <a:t>purposeful interventions </a:t>
            </a:r>
            <a:r>
              <a:rPr lang="en-GB" sz="1600" b="1" dirty="0"/>
              <a:t>that are meaningful for your</a:t>
            </a:r>
          </a:p>
          <a:p>
            <a:r>
              <a:rPr lang="en-GB" sz="1600" b="1" dirty="0"/>
              <a:t>travellers.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BF901-5D2E-40EA-85AB-BA603922618C}"/>
              </a:ext>
            </a:extLst>
          </p:cNvPr>
          <p:cNvSpPr txBox="1"/>
          <p:nvPr/>
        </p:nvSpPr>
        <p:spPr>
          <a:xfrm>
            <a:off x="473553" y="1392014"/>
            <a:ext cx="32126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To achieve lasting emissions reductions, you need: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Purposeful</a:t>
            </a:r>
            <a:r>
              <a:rPr lang="en-US" sz="2400" b="1" dirty="0"/>
              <a:t> interventions.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Actionable</a:t>
            </a:r>
            <a:r>
              <a:rPr lang="en-US" sz="2400" b="1" dirty="0"/>
              <a:t> emissions data.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68A8F90-FF09-44E5-A18A-CCDC23A45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509" y="1303282"/>
            <a:ext cx="4893840" cy="2899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0E5F81-FA93-48EC-80C1-AE065852CFC7}"/>
              </a:ext>
            </a:extLst>
          </p:cNvPr>
          <p:cNvSpPr txBox="1"/>
          <p:nvPr/>
        </p:nvSpPr>
        <p:spPr>
          <a:xfrm>
            <a:off x="3936522" y="965700"/>
            <a:ext cx="3253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Designing behavioural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46640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50B307-4719-094F-989D-42988803C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221" y="1142572"/>
            <a:ext cx="5314179" cy="30169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</a:rPr>
              <a:t>Determine</a:t>
            </a:r>
            <a:r>
              <a:rPr lang="en-US" sz="2000" b="1" dirty="0"/>
              <a:t> a baseline year and your preferred carbon calculation methodology.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</a:rPr>
              <a:t>Define</a:t>
            </a:r>
            <a:r>
              <a:rPr lang="en-US" sz="2000" b="1" dirty="0"/>
              <a:t> your reduction target.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</a:rPr>
              <a:t>Assess </a:t>
            </a:r>
            <a:r>
              <a:rPr lang="en-US" sz="2000" b="1" dirty="0"/>
              <a:t>and understand your reduction opportunities (and limitations!).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Make it stick</a:t>
            </a:r>
          </a:p>
          <a:p>
            <a:pPr algn="ctr"/>
            <a:endParaRPr lang="en-US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A7B5CE-ACFE-FE43-9BD0-EDB129F9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085"/>
            <a:ext cx="6398315" cy="681706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pic>
        <p:nvPicPr>
          <p:cNvPr id="11" name="Picture 10" descr="A picture containing text, person, outdoor, crowd&#10;&#10;Description automatically generated">
            <a:extLst>
              <a:ext uri="{FF2B5EF4-FFF2-40B4-BE49-F238E27FC236}">
                <a16:creationId xmlns:a16="http://schemas.microsoft.com/office/drawing/2014/main" id="{80D5581F-D349-4FFE-97EF-6D5A30B50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40" y="1037797"/>
            <a:ext cx="2741909" cy="39031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C2FDC3-45FC-4DFA-B1D3-9E6D3395D78B}"/>
              </a:ext>
            </a:extLst>
          </p:cNvPr>
          <p:cNvSpPr txBox="1"/>
          <p:nvPr/>
        </p:nvSpPr>
        <p:spPr>
          <a:xfrm>
            <a:off x="4238624" y="3420903"/>
            <a:ext cx="3875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Get started! And remember - this is a marathon, not a sprint!</a:t>
            </a:r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811492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454749"/>
      </a:dk1>
      <a:lt1>
        <a:srgbClr val="FFFFFF"/>
      </a:lt1>
      <a:dk2>
        <a:srgbClr val="EAEEE6"/>
      </a:dk2>
      <a:lt2>
        <a:srgbClr val="E7E6E6"/>
      </a:lt2>
      <a:accent1>
        <a:srgbClr val="6D3BE5"/>
      </a:accent1>
      <a:accent2>
        <a:srgbClr val="00C0F3"/>
      </a:accent2>
      <a:accent3>
        <a:srgbClr val="203985"/>
      </a:accent3>
      <a:accent4>
        <a:srgbClr val="222741"/>
      </a:accent4>
      <a:accent5>
        <a:srgbClr val="BFBFBF"/>
      </a:accent5>
      <a:accent6>
        <a:srgbClr val="727272"/>
      </a:accent6>
      <a:hlink>
        <a:srgbClr val="6D3BE5"/>
      </a:hlink>
      <a:folHlink>
        <a:srgbClr val="6D3BE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545</Words>
  <Application>Microsoft Office PowerPoint</Application>
  <PresentationFormat>Custom</PresentationFormat>
  <Paragraphs>84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Wingdings</vt:lpstr>
      <vt:lpstr>Custom Design</vt:lpstr>
      <vt:lpstr>PowerPoint Presentation</vt:lpstr>
      <vt:lpstr>PowerPoint Presentation</vt:lpstr>
      <vt:lpstr>Live poll question</vt:lpstr>
      <vt:lpstr>1. Determine your baseline year </vt:lpstr>
      <vt:lpstr>2. Define emission reduction target</vt:lpstr>
      <vt:lpstr>Live poll question</vt:lpstr>
      <vt:lpstr>3. Assess your opportunities to     drive reductions</vt:lpstr>
      <vt:lpstr>“Make it stick” with travellers</vt:lpstr>
      <vt:lpstr>Key takeaways</vt:lpstr>
      <vt:lpstr>Live poll question</vt:lpstr>
      <vt:lpstr>Before you leave</vt:lpstr>
      <vt:lpstr>PowerPoint Presentation</vt:lpstr>
    </vt:vector>
  </TitlesOfParts>
  <Company>FunGuy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Jason Sarol</dc:creator>
  <cp:lastModifiedBy>Rebecca Fahed</cp:lastModifiedBy>
  <cp:revision>121</cp:revision>
  <dcterms:created xsi:type="dcterms:W3CDTF">2016-02-02T18:04:08Z</dcterms:created>
  <dcterms:modified xsi:type="dcterms:W3CDTF">2022-11-07T15:19:03Z</dcterms:modified>
</cp:coreProperties>
</file>