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</p:sldMasterIdLst>
  <p:notesMasterIdLst>
    <p:notesMasterId r:id="rId23"/>
  </p:notesMasterIdLst>
  <p:handoutMasterIdLst>
    <p:handoutMasterId r:id="rId24"/>
  </p:handoutMasterIdLst>
  <p:sldIdLst>
    <p:sldId id="288" r:id="rId5"/>
    <p:sldId id="297" r:id="rId6"/>
    <p:sldId id="309" r:id="rId7"/>
    <p:sldId id="310" r:id="rId8"/>
    <p:sldId id="311" r:id="rId9"/>
    <p:sldId id="312" r:id="rId10"/>
    <p:sldId id="313" r:id="rId11"/>
    <p:sldId id="314" r:id="rId12"/>
    <p:sldId id="278" r:id="rId13"/>
    <p:sldId id="266" r:id="rId14"/>
    <p:sldId id="257" r:id="rId15"/>
    <p:sldId id="258" r:id="rId16"/>
    <p:sldId id="2134959255" r:id="rId17"/>
    <p:sldId id="2134959257" r:id="rId18"/>
    <p:sldId id="2134959256" r:id="rId19"/>
    <p:sldId id="2134959252" r:id="rId20"/>
    <p:sldId id="315" r:id="rId21"/>
    <p:sldId id="273" r:id="rId22"/>
  </p:sldIdLst>
  <p:sldSz cx="9144000" cy="5148263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0F3"/>
    <a:srgbClr val="6D3BE5"/>
    <a:srgbClr val="6E3CE5"/>
    <a:srgbClr val="2139B5"/>
    <a:srgbClr val="0077BE"/>
    <a:srgbClr val="7DC242"/>
    <a:srgbClr val="A6228C"/>
    <a:srgbClr val="ADD13B"/>
    <a:srgbClr val="FCFC69"/>
    <a:srgbClr val="FF7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85"/>
    <p:restoredTop sz="97358" autoAdjust="0"/>
  </p:normalViewPr>
  <p:slideViewPr>
    <p:cSldViewPr snapToGrid="0" snapToObjects="1">
      <p:cViewPr varScale="1">
        <p:scale>
          <a:sx n="107" d="100"/>
          <a:sy n="107" d="100"/>
        </p:scale>
        <p:origin x="533" y="82"/>
      </p:cViewPr>
      <p:guideLst>
        <p:guide orient="horz" pos="16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254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Fahed" userId="809b1c11-e569-4997-a237-05b4ba42f3f5" providerId="ADAL" clId="{0DDD84F2-2684-46AE-8B99-9EFE52576E4A}"/>
    <pc:docChg chg="addSld modSld">
      <pc:chgData name="Rebecca Fahed" userId="809b1c11-e569-4997-a237-05b4ba42f3f5" providerId="ADAL" clId="{0DDD84F2-2684-46AE-8B99-9EFE52576E4A}" dt="2022-11-03T14:15:38.334" v="1" actId="20577"/>
      <pc:docMkLst>
        <pc:docMk/>
      </pc:docMkLst>
      <pc:sldChg chg="modSp add mod">
        <pc:chgData name="Rebecca Fahed" userId="809b1c11-e569-4997-a237-05b4ba42f3f5" providerId="ADAL" clId="{0DDD84F2-2684-46AE-8B99-9EFE52576E4A}" dt="2022-11-03T14:15:38.334" v="1" actId="20577"/>
        <pc:sldMkLst>
          <pc:docMk/>
          <pc:sldMk cId="3299798866" sldId="315"/>
        </pc:sldMkLst>
        <pc:spChg chg="mod">
          <ac:chgData name="Rebecca Fahed" userId="809b1c11-e569-4997-a237-05b4ba42f3f5" providerId="ADAL" clId="{0DDD84F2-2684-46AE-8B99-9EFE52576E4A}" dt="2022-11-03T14:15:38.334" v="1" actId="20577"/>
          <ac:spMkLst>
            <pc:docMk/>
            <pc:sldMk cId="3299798866" sldId="315"/>
            <ac:spMk id="4" creationId="{973D87D0-4F15-5B3B-01E4-608F825E750A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B35-ED4E-B787-0C8D26F63539}"/>
              </c:ext>
            </c:extLst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B35-ED4E-B787-0C8D26F63539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B35-ED4E-B787-0C8D26F63539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B35-ED4E-B787-0C8D26F63539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B9-434E-AE84-C65F720E92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G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CBB-2B4C-BC23-7AB302855D9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CBB-2B4C-BC23-7AB302855D9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CBB-2B4C-BC23-7AB302855D9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CBB-2B4C-BC23-7AB302855D97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CBB-2B4C-BC23-7AB302855D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GH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9B1-3A47-BD77-E2C5EFE14E5C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9B1-3A47-BD77-E2C5EFE14E5C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9B1-3A47-BD77-E2C5EFE14E5C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9B1-3A47-BD77-E2C5EFE14E5C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9B1-3A47-BD77-E2C5EFE14E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GH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GH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GH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C9-4F4B-9399-9C435102F9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C9-4F4B-9399-9C435102F93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C9-4F4B-9399-9C435102F9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8101824"/>
        <c:axId val="1048105040"/>
      </c:barChart>
      <c:catAx>
        <c:axId val="10481018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GH"/>
          </a:p>
        </c:txPr>
        <c:crossAx val="1048105040"/>
        <c:crosses val="autoZero"/>
        <c:auto val="1"/>
        <c:lblAlgn val="ctr"/>
        <c:lblOffset val="100"/>
        <c:noMultiLvlLbl val="0"/>
      </c:catAx>
      <c:valAx>
        <c:axId val="1048105040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GH"/>
          </a:p>
        </c:txPr>
        <c:crossAx val="1048101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GH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G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105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DB5380-4FEF-7548-BCF4-0E031A82BF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DCB83-0EC3-7F46-A3ED-669F1602DC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39E2D-FC30-A046-B0BC-400EEC14D15A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4CB0E8-65CA-7C44-AD2D-0A36BF2385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3D7A9A-9196-1146-811B-A9DD308334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DE8F4-644E-CF4C-88AC-4D9B8196E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51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A9A6C-0854-3D4C-92BF-85D888900B6A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873FD-035B-E741-B10D-6A4C8DD4E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96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873FD-035B-E741-B10D-6A4C8DD4EF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77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873FD-035B-E741-B10D-6A4C8DD4EF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90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873FD-035B-E741-B10D-6A4C8DD4EF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63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873FD-035B-E741-B10D-6A4C8DD4EF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60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1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colum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21295"/>
            <a:ext cx="3867150" cy="28852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7DC242"/>
              </a:buClr>
              <a:buSzPct val="75000"/>
              <a:buFont typeface="Wingdings" charset="2"/>
              <a:buChar char="§"/>
              <a:defRPr sz="2400"/>
            </a:lvl1pPr>
            <a:lvl2pPr marL="685800" indent="-228600">
              <a:buSzPct val="75000"/>
              <a:buFont typeface="Wingdings" charset="2"/>
              <a:buChar char="§"/>
              <a:defRPr sz="2000"/>
            </a:lvl2pPr>
            <a:lvl3pPr marL="1143000" indent="-228600">
              <a:buSzPct val="75000"/>
              <a:buFont typeface="Wingdings" charset="2"/>
              <a:buChar char="§"/>
              <a:defRPr sz="1800"/>
            </a:lvl3pPr>
            <a:lvl4pPr marL="1600200" indent="-228600">
              <a:buSzPct val="75000"/>
              <a:buFont typeface="Wingdings" charset="2"/>
              <a:buChar char="§"/>
              <a:defRPr/>
            </a:lvl4pPr>
            <a:lvl5pPr marL="2057400" indent="-228600">
              <a:buSzPct val="75000"/>
              <a:buFont typeface="Wingdings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0"/>
          <p:cNvSpPr>
            <a:spLocks noGrp="1"/>
          </p:cNvSpPr>
          <p:nvPr>
            <p:ph type="title" hasCustomPrompt="1"/>
          </p:nvPr>
        </p:nvSpPr>
        <p:spPr>
          <a:xfrm>
            <a:off x="628652" y="202067"/>
            <a:ext cx="7886700" cy="6817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 column list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41D3F57-07A0-064E-BB2B-11E429A16FE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648202" y="1421295"/>
            <a:ext cx="3867150" cy="28977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7DC242"/>
              </a:buClr>
              <a:buSzPct val="75000"/>
              <a:buFont typeface="Wingdings" charset="2"/>
              <a:buChar char="§"/>
              <a:defRPr sz="2400"/>
            </a:lvl1pPr>
            <a:lvl2pPr marL="685800" indent="-228600">
              <a:buSzPct val="75000"/>
              <a:buFont typeface="Wingdings" charset="2"/>
              <a:buChar char="§"/>
              <a:defRPr sz="2000"/>
            </a:lvl2pPr>
            <a:lvl3pPr marL="1143000" indent="-228600">
              <a:buSzPct val="75000"/>
              <a:buFont typeface="Wingdings" charset="2"/>
              <a:buChar char="§"/>
              <a:defRPr sz="1800"/>
            </a:lvl3pPr>
            <a:lvl4pPr marL="1600200" indent="-228600">
              <a:buSzPct val="75000"/>
              <a:buFont typeface="Wingdings" charset="2"/>
              <a:buChar char="§"/>
              <a:defRPr/>
            </a:lvl4pPr>
            <a:lvl5pPr marL="2057400" indent="-228600">
              <a:buSzPct val="75000"/>
              <a:buFont typeface="Wingdings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E8485E-3198-309C-366B-20E80D4581FF}"/>
              </a:ext>
            </a:extLst>
          </p:cNvPr>
          <p:cNvSpPr/>
          <p:nvPr userDrawn="1"/>
        </p:nvSpPr>
        <p:spPr>
          <a:xfrm>
            <a:off x="7339693" y="0"/>
            <a:ext cx="1649186" cy="898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88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/Pau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1441174"/>
            <a:ext cx="2735652" cy="3016995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Clr>
                <a:srgbClr val="8AE872"/>
              </a:buClr>
              <a:buSzPct val="75000"/>
              <a:buFont typeface="Wingdings" charset="2"/>
              <a:buNone/>
              <a:defRPr sz="2400"/>
            </a:lvl1pPr>
            <a:lvl2pPr marL="457200" indent="0">
              <a:buSzPct val="75000"/>
              <a:buFont typeface="Wingdings" charset="2"/>
              <a:buNone/>
              <a:defRPr/>
            </a:lvl2pPr>
            <a:lvl3pPr marL="914400" indent="0">
              <a:buSzPct val="75000"/>
              <a:buFont typeface="Wingdings" charset="2"/>
              <a:buNone/>
              <a:defRPr/>
            </a:lvl3pPr>
            <a:lvl4pPr marL="1371600" indent="0">
              <a:buSzPct val="75000"/>
              <a:buFont typeface="Wingdings" charset="2"/>
              <a:buNone/>
              <a:defRPr/>
            </a:lvl4pPr>
            <a:lvl5pPr marL="1828800" indent="0">
              <a:buSzPct val="75000"/>
              <a:buFont typeface="Wingdings" charset="2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0"/>
          <p:cNvSpPr>
            <a:spLocks noGrp="1"/>
          </p:cNvSpPr>
          <p:nvPr>
            <p:ph type="title" hasCustomPrompt="1"/>
          </p:nvPr>
        </p:nvSpPr>
        <p:spPr>
          <a:xfrm>
            <a:off x="628650" y="188085"/>
            <a:ext cx="7886700" cy="6817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Paragraph text title style</a:t>
            </a: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3519577" y="1441174"/>
            <a:ext cx="4995773" cy="301699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1F27B0-CDFC-E618-937E-465413506FFE}"/>
              </a:ext>
            </a:extLst>
          </p:cNvPr>
          <p:cNvSpPr/>
          <p:nvPr userDrawn="1"/>
        </p:nvSpPr>
        <p:spPr>
          <a:xfrm>
            <a:off x="7339693" y="0"/>
            <a:ext cx="1649186" cy="898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19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 userDrawn="1">
            <p:extLst>
              <p:ext uri="{D42A27DB-BD31-4B8C-83A1-F6EECF244321}">
                <p14:modId xmlns:p14="http://schemas.microsoft.com/office/powerpoint/2010/main" val="1944924267"/>
              </p:ext>
            </p:extLst>
          </p:nvPr>
        </p:nvGraphicFramePr>
        <p:xfrm>
          <a:off x="1332612" y="1689250"/>
          <a:ext cx="1905000" cy="142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472102914"/>
              </p:ext>
            </p:extLst>
          </p:nvPr>
        </p:nvGraphicFramePr>
        <p:xfrm>
          <a:off x="3505200" y="1689250"/>
          <a:ext cx="1905000" cy="142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1408863993"/>
              </p:ext>
            </p:extLst>
          </p:nvPr>
        </p:nvGraphicFramePr>
        <p:xfrm>
          <a:off x="5635256" y="1689250"/>
          <a:ext cx="1905000" cy="142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Content Placeholder 3"/>
          <p:cNvSpPr txBox="1">
            <a:spLocks/>
          </p:cNvSpPr>
          <p:nvPr userDrawn="1"/>
        </p:nvSpPr>
        <p:spPr>
          <a:xfrm>
            <a:off x="5638801" y="2984650"/>
            <a:ext cx="2057399" cy="15430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800" b="0" i="0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Data 3</a:t>
            </a:r>
            <a:endParaRPr lang="en-US" sz="2200" b="0" i="0" dirty="0">
              <a:solidFill>
                <a:schemeClr val="accent3">
                  <a:lumMod val="7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marL="342900" lvl="0" indent="-342900" algn="ctr">
              <a:defRPr/>
            </a:pPr>
            <a:r>
              <a:rPr lang="en-US" sz="1800" b="0" i="0" dirty="0">
                <a:solidFill>
                  <a:srgbClr val="080808"/>
                </a:solidFill>
                <a:latin typeface="Calibri Light" charset="0"/>
                <a:ea typeface="Calibri Light" charset="0"/>
                <a:cs typeface="Calibri Light" charset="0"/>
              </a:rPr>
              <a:t>Analysis</a:t>
            </a:r>
          </a:p>
          <a:p>
            <a:pPr marL="342900" indent="-342900" algn="ctr"/>
            <a:r>
              <a:rPr lang="en-US" sz="1800" b="0" i="0" dirty="0">
                <a:solidFill>
                  <a:srgbClr val="080808"/>
                </a:solidFill>
                <a:latin typeface="Calibri Light" charset="0"/>
                <a:ea typeface="Calibri Light" charset="0"/>
                <a:cs typeface="Calibri Light" charset="0"/>
              </a:rPr>
              <a:t>Analysis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2200" b="0" i="0" dirty="0">
              <a:solidFill>
                <a:schemeClr val="accent3">
                  <a:lumMod val="7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4" name="Content Placeholder 3"/>
          <p:cNvSpPr txBox="1">
            <a:spLocks/>
          </p:cNvSpPr>
          <p:nvPr userDrawn="1"/>
        </p:nvSpPr>
        <p:spPr>
          <a:xfrm>
            <a:off x="3444950" y="2987308"/>
            <a:ext cx="2057399" cy="15430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800" b="0" i="0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Data 2</a:t>
            </a:r>
            <a:endParaRPr lang="en-US" sz="2200" b="0" i="0" dirty="0">
              <a:solidFill>
                <a:schemeClr val="accent3">
                  <a:lumMod val="7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marL="342900" lvl="0" indent="-342900" algn="ctr">
              <a:defRPr/>
            </a:pPr>
            <a:r>
              <a:rPr lang="en-US" sz="1800" b="0" i="0" dirty="0">
                <a:solidFill>
                  <a:srgbClr val="080808"/>
                </a:solidFill>
                <a:latin typeface="Calibri Light" charset="0"/>
                <a:ea typeface="Calibri Light" charset="0"/>
                <a:cs typeface="Calibri Light" charset="0"/>
              </a:rPr>
              <a:t>Analysis</a:t>
            </a:r>
          </a:p>
          <a:p>
            <a:pPr marL="342900" indent="-342900" algn="ctr"/>
            <a:r>
              <a:rPr lang="en-US" sz="1800" b="0" i="0" dirty="0">
                <a:solidFill>
                  <a:srgbClr val="080808"/>
                </a:solidFill>
                <a:latin typeface="Calibri Light" charset="0"/>
                <a:ea typeface="Calibri Light" charset="0"/>
                <a:cs typeface="Calibri Light" charset="0"/>
              </a:rPr>
              <a:t>Analysis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2200" b="0" i="0" dirty="0">
              <a:solidFill>
                <a:schemeClr val="accent3">
                  <a:lumMod val="7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Content Placeholder 3"/>
          <p:cNvSpPr txBox="1">
            <a:spLocks/>
          </p:cNvSpPr>
          <p:nvPr userDrawn="1"/>
        </p:nvSpPr>
        <p:spPr>
          <a:xfrm>
            <a:off x="1289196" y="3023414"/>
            <a:ext cx="2057399" cy="15430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800" b="0" i="0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Data 1</a:t>
            </a:r>
          </a:p>
          <a:p>
            <a:pPr marL="342900" lvl="0" indent="-342900" algn="ctr">
              <a:defRPr/>
            </a:pPr>
            <a:r>
              <a:rPr lang="en-US" sz="1800" b="0" i="0" dirty="0">
                <a:solidFill>
                  <a:srgbClr val="080808"/>
                </a:solidFill>
                <a:latin typeface="Calibri Light" charset="0"/>
                <a:ea typeface="Calibri Light" charset="0"/>
                <a:cs typeface="Calibri Light" charset="0"/>
              </a:rPr>
              <a:t>Analysis</a:t>
            </a:r>
          </a:p>
          <a:p>
            <a:pPr marL="342900" indent="-342900" algn="ctr"/>
            <a:r>
              <a:rPr lang="en-US" sz="1800" b="0" i="0" dirty="0">
                <a:solidFill>
                  <a:srgbClr val="080808"/>
                </a:solidFill>
                <a:latin typeface="Calibri Light" charset="0"/>
                <a:ea typeface="Calibri Light" charset="0"/>
                <a:cs typeface="Calibri Light" charset="0"/>
              </a:rPr>
              <a:t>Analysis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2200" b="0" i="0" dirty="0">
              <a:solidFill>
                <a:schemeClr val="accent3">
                  <a:lumMod val="7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9" name="Title 10"/>
          <p:cNvSpPr>
            <a:spLocks noGrp="1"/>
          </p:cNvSpPr>
          <p:nvPr>
            <p:ph type="title" hasCustomPrompt="1"/>
          </p:nvPr>
        </p:nvSpPr>
        <p:spPr>
          <a:xfrm>
            <a:off x="628650" y="188217"/>
            <a:ext cx="7886700" cy="6817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Pie chart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426A72-AC1D-B3AA-3C88-F9A6490FE19F}"/>
              </a:ext>
            </a:extLst>
          </p:cNvPr>
          <p:cNvSpPr/>
          <p:nvPr userDrawn="1"/>
        </p:nvSpPr>
        <p:spPr>
          <a:xfrm>
            <a:off x="7339693" y="0"/>
            <a:ext cx="1649186" cy="898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3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 userDrawn="1"/>
        </p:nvGraphicFramePr>
        <p:xfrm>
          <a:off x="1332612" y="1200150"/>
          <a:ext cx="1905000" cy="142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 userDrawn="1"/>
        </p:nvGraphicFramePr>
        <p:xfrm>
          <a:off x="3505200" y="1200150"/>
          <a:ext cx="1905000" cy="142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/>
          <p:nvPr userDrawn="1">
            <p:extLst>
              <p:ext uri="{D42A27DB-BD31-4B8C-83A1-F6EECF244321}">
                <p14:modId xmlns:p14="http://schemas.microsoft.com/office/powerpoint/2010/main" val="4121980107"/>
              </p:ext>
            </p:extLst>
          </p:nvPr>
        </p:nvGraphicFramePr>
        <p:xfrm>
          <a:off x="1600200" y="1690059"/>
          <a:ext cx="6096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628650" y="171169"/>
            <a:ext cx="7886700" cy="6817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Bar chart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9B3383-ACCD-3A25-5E36-45BD7790BF3A}"/>
              </a:ext>
            </a:extLst>
          </p:cNvPr>
          <p:cNvSpPr/>
          <p:nvPr userDrawn="1"/>
        </p:nvSpPr>
        <p:spPr>
          <a:xfrm>
            <a:off x="7339693" y="0"/>
            <a:ext cx="1649186" cy="898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3859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C0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5FC479B-CFA9-294C-8348-7127C59A96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8442" y="3536176"/>
            <a:ext cx="3415660" cy="146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7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6E3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BF7917A-6E7B-4248-B064-B42AC0F892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152" y="3536176"/>
            <a:ext cx="3415660" cy="146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C0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53547B21-6BB8-F943-8E28-268F5DE43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8442" y="3536176"/>
            <a:ext cx="3415660" cy="146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76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6E3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7E0C662-BC23-C946-84D4-E0C9CE36BD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152" y="3536176"/>
            <a:ext cx="3415660" cy="146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07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rgbClr val="00C0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4D283B6D-CC93-054E-99DB-4FBB4C42A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8442" y="3536176"/>
            <a:ext cx="3415660" cy="146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4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26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1174"/>
            <a:ext cx="7886700" cy="301699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rgbClr val="7DC242"/>
              </a:buClr>
              <a:buSzPct val="75000"/>
              <a:buFont typeface="Wingdings" pitchFamily="2" charset="2"/>
              <a:buChar char="§"/>
              <a:defRPr sz="2400"/>
            </a:lvl1pPr>
            <a:lvl2pPr marL="685800" indent="-228600">
              <a:buSzPct val="75000"/>
              <a:buFont typeface="Wingdings" charset="2"/>
              <a:buChar char="§"/>
              <a:defRPr sz="2000"/>
            </a:lvl2pPr>
            <a:lvl3pPr marL="1143000" indent="-228600">
              <a:buSzPct val="75000"/>
              <a:buFont typeface="Wingdings" charset="2"/>
              <a:buChar char="§"/>
              <a:defRPr sz="1800"/>
            </a:lvl3pPr>
            <a:lvl4pPr marL="1600200" indent="-228600">
              <a:buSzPct val="75000"/>
              <a:buFont typeface="Wingdings" charset="2"/>
              <a:buChar char="§"/>
              <a:defRPr/>
            </a:lvl4pPr>
            <a:lvl5pPr marL="2057400" indent="-228600">
              <a:buSzPct val="75000"/>
              <a:buFont typeface="Wingdings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628650" y="178145"/>
            <a:ext cx="6364333" cy="61433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Bulleted list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20C75-9CAF-E31C-44F2-AB34DA0C68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BC0AB1-8084-698A-34AF-CD3B765EA252}"/>
              </a:ext>
            </a:extLst>
          </p:cNvPr>
          <p:cNvSpPr/>
          <p:nvPr userDrawn="1"/>
        </p:nvSpPr>
        <p:spPr>
          <a:xfrm>
            <a:off x="7339693" y="0"/>
            <a:ext cx="1649186" cy="898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49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075" y="1391477"/>
            <a:ext cx="7958759" cy="297723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Clr>
                <a:srgbClr val="8AE872"/>
              </a:buClr>
              <a:buSzPct val="75000"/>
              <a:buFont typeface="Wingdings" charset="2"/>
              <a:buNone/>
              <a:defRPr sz="2400"/>
            </a:lvl1pPr>
            <a:lvl2pPr marL="457200" indent="0">
              <a:buSzPct val="75000"/>
              <a:buFont typeface="Wingdings" charset="2"/>
              <a:buNone/>
              <a:defRPr/>
            </a:lvl2pPr>
            <a:lvl3pPr marL="914400" indent="0">
              <a:buSzPct val="75000"/>
              <a:buFont typeface="Wingdings" charset="2"/>
              <a:buNone/>
              <a:defRPr/>
            </a:lvl3pPr>
            <a:lvl4pPr marL="1371600" indent="0">
              <a:buSzPct val="75000"/>
              <a:buFont typeface="Wingdings" charset="2"/>
              <a:buNone/>
              <a:defRPr/>
            </a:lvl4pPr>
            <a:lvl5pPr marL="1828800" indent="0">
              <a:buSzPct val="75000"/>
              <a:buFont typeface="Wingdings" charset="2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559076" y="188084"/>
            <a:ext cx="7886700" cy="6817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Paragraph text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EBBB0A-D9C1-9B55-FEC4-73F1820A7B55}"/>
              </a:ext>
            </a:extLst>
          </p:cNvPr>
          <p:cNvSpPr/>
          <p:nvPr userDrawn="1"/>
        </p:nvSpPr>
        <p:spPr>
          <a:xfrm>
            <a:off x="7339693" y="0"/>
            <a:ext cx="1649186" cy="898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7F5849C-E523-419A-9AAE-441F361ACFA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33342533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408" imgH="408" progId="TCLayout.ActiveDocument.1">
                  <p:embed/>
                </p:oleObj>
              </mc:Choice>
              <mc:Fallback>
                <p:oleObj name="think-cell Slide" r:id="rId17" imgW="408" imgH="408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7F5849C-E523-419A-9AAE-441F361ACF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C2C6F6-597D-9346-7670-70670BA5A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72025"/>
            <a:ext cx="30861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7D48C00D-FC29-40A0-56FE-0A916971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1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79" r:id="rId2"/>
    <p:sldLayoutId id="2147483691" r:id="rId3"/>
    <p:sldLayoutId id="2147483692" r:id="rId4"/>
    <p:sldLayoutId id="2147483721" r:id="rId5"/>
    <p:sldLayoutId id="2147483733" r:id="rId6"/>
    <p:sldLayoutId id="2147483745" r:id="rId7"/>
    <p:sldLayoutId id="2147483680" r:id="rId8"/>
    <p:sldLayoutId id="2147483688" r:id="rId9"/>
    <p:sldLayoutId id="2147483682" r:id="rId10"/>
    <p:sldLayoutId id="2147483684" r:id="rId11"/>
    <p:sldLayoutId id="2147483685" r:id="rId12"/>
    <p:sldLayoutId id="2147483689" r:id="rId13"/>
    <p:sldLayoutId id="214748374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accent2"/>
          </a:solidFill>
          <a:latin typeface="Calibri Light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600" kern="1200" baseline="0">
          <a:solidFill>
            <a:schemeClr val="tx1"/>
          </a:solidFill>
          <a:latin typeface="Calibri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gbl-sc9u2-prd-cdn.azureedge.net/-/media/aboutikea/newsroom/publications/documents/ikea-sustainability-report-fy21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13.sv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.emf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3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3F094DDA-2787-CC4F-A9EB-C1244C59DF4F}"/>
              </a:ext>
            </a:extLst>
          </p:cNvPr>
          <p:cNvSpPr txBox="1">
            <a:spLocks/>
          </p:cNvSpPr>
          <p:nvPr/>
        </p:nvSpPr>
        <p:spPr>
          <a:xfrm>
            <a:off x="373160" y="1477174"/>
            <a:ext cx="6135590" cy="130958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rgbClr val="333333"/>
                </a:solidFill>
                <a:latin typeface="Calibri Light" charset="0"/>
                <a:ea typeface="+mj-ea"/>
                <a:cs typeface="+mj-cs"/>
              </a:defRPr>
            </a:lvl1pPr>
          </a:lstStyle>
          <a:p>
            <a:pPr>
              <a:lnSpc>
                <a:spcPts val="4680"/>
              </a:lnSpc>
            </a:pPr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Decarbonizing business travels</a:t>
            </a:r>
            <a:r>
              <a:rPr lang="pl-PL" sz="48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with </a:t>
            </a:r>
            <a:r>
              <a:rPr lang="en-US" sz="4800" dirty="0" err="1">
                <a:solidFill>
                  <a:schemeClr val="bg1">
                    <a:lumMod val="95000"/>
                  </a:schemeClr>
                </a:solidFill>
                <a:latin typeface="+mj-lt"/>
              </a:rPr>
              <a:t>eco.mio</a:t>
            </a:r>
            <a:endParaRPr lang="en-US" sz="48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9B02C6D-28B4-334E-8C2A-C8A53C3470C0}"/>
              </a:ext>
            </a:extLst>
          </p:cNvPr>
          <p:cNvSpPr/>
          <p:nvPr/>
        </p:nvSpPr>
        <p:spPr>
          <a:xfrm>
            <a:off x="373160" y="382569"/>
            <a:ext cx="4548090" cy="46925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C0F3"/>
              </a:solidFill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D918BEFE-2B6A-7844-9F5F-A78CD004B3DA}"/>
              </a:ext>
            </a:extLst>
          </p:cNvPr>
          <p:cNvSpPr txBox="1">
            <a:spLocks/>
          </p:cNvSpPr>
          <p:nvPr/>
        </p:nvSpPr>
        <p:spPr>
          <a:xfrm>
            <a:off x="596404" y="474080"/>
            <a:ext cx="4140236" cy="2862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rgbClr val="333333"/>
                </a:solidFill>
                <a:latin typeface="Calibri Light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Katharina Riederer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CEO &amp; Co-founder, </a:t>
            </a:r>
            <a:r>
              <a:rPr lang="en-US" sz="1400" i="1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eco.mio</a:t>
            </a:r>
            <a:r>
              <a:rPr lang="en-US" sz="1400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GmbH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EBEA1D-078F-469F-982A-6D29A7051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81" y="3987282"/>
            <a:ext cx="5138199" cy="61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62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1F9DCF-FFCC-3749-B971-918B53A7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8085"/>
            <a:ext cx="6388376" cy="681706"/>
          </a:xfrm>
        </p:spPr>
        <p:txBody>
          <a:bodyPr/>
          <a:lstStyle/>
          <a:p>
            <a:r>
              <a:rPr lang="en-US"/>
              <a:t>IKEA at a glance FY21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092599-9FEC-A55B-0B43-603B29255920}"/>
              </a:ext>
            </a:extLst>
          </p:cNvPr>
          <p:cNvSpPr/>
          <p:nvPr/>
        </p:nvSpPr>
        <p:spPr>
          <a:xfrm>
            <a:off x="7404652" y="129209"/>
            <a:ext cx="1470991" cy="755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7C41ECD2-655E-731E-2AA4-94625A8BC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9761" y="19428"/>
            <a:ext cx="905589" cy="915433"/>
          </a:xfrm>
          <a:prstGeom prst="rect">
            <a:avLst/>
          </a:prstGeom>
        </p:spPr>
      </p:pic>
      <p:pic>
        <p:nvPicPr>
          <p:cNvPr id="3" name="object 3">
            <a:extLst>
              <a:ext uri="{FF2B5EF4-FFF2-40B4-BE49-F238E27FC236}">
                <a16:creationId xmlns:a16="http://schemas.microsoft.com/office/drawing/2014/main" id="{815D6E71-6229-BEE9-F5BD-48DB5C2DAD5C}"/>
              </a:ext>
            </a:extLst>
          </p:cNvPr>
          <p:cNvPicPr>
            <a:picLocks noGrp="1"/>
          </p:cNvPicPr>
          <p:nvPr>
            <p:ph type="pic" sz="quarter" idx="10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2" r="2412"/>
          <a:stretch/>
        </p:blipFill>
        <p:spPr>
          <a:xfrm>
            <a:off x="2510167" y="879760"/>
            <a:ext cx="6522514" cy="42294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395D1A-F0E3-1500-ABB8-09EAC3BAF7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9020" y="1748570"/>
            <a:ext cx="2743200" cy="3360623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CF3643A-FE5F-182D-1135-E50EA35171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831782"/>
            <a:ext cx="2269020" cy="427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93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1EC6B-1839-6BD4-405D-73904BB3A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IKEA Sustainability report FY21 </a:t>
            </a:r>
          </a:p>
        </p:txBody>
      </p:sp>
      <p:pic>
        <p:nvPicPr>
          <p:cNvPr id="1028" name="Picture 4" descr="billede">
            <a:extLst>
              <a:ext uri="{FF2B5EF4-FFF2-40B4-BE49-F238E27FC236}">
                <a16:creationId xmlns:a16="http://schemas.microsoft.com/office/drawing/2014/main" id="{7491A4F4-DB1D-6686-9899-6C6AA21FB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013" y="919560"/>
            <a:ext cx="5002307" cy="405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997C226-D294-187B-6A9F-2E00AEEBC409}"/>
              </a:ext>
            </a:extLst>
          </p:cNvPr>
          <p:cNvSpPr/>
          <p:nvPr/>
        </p:nvSpPr>
        <p:spPr>
          <a:xfrm>
            <a:off x="3611489" y="3052599"/>
            <a:ext cx="3803604" cy="543527"/>
          </a:xfrm>
          <a:prstGeom prst="ellipse">
            <a:avLst/>
          </a:prstGeom>
          <a:noFill/>
          <a:ln w="19050">
            <a:solidFill>
              <a:srgbClr val="00C0F3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2EAC99-4F14-86ED-B157-62967F96B560}"/>
              </a:ext>
            </a:extLst>
          </p:cNvPr>
          <p:cNvSpPr txBox="1"/>
          <p:nvPr/>
        </p:nvSpPr>
        <p:spPr>
          <a:xfrm>
            <a:off x="61472" y="919560"/>
            <a:ext cx="3550017" cy="38549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b="1" dirty="0" err="1">
                <a:latin typeface="Noto IKEA Latin"/>
              </a:rPr>
              <a:t>Scope</a:t>
            </a:r>
            <a:r>
              <a:rPr lang="sv-SE" b="1" dirty="0">
                <a:latin typeface="Noto IKEA Latin"/>
              </a:rPr>
              <a:t> 3 </a:t>
            </a:r>
            <a:endParaRPr lang="sv-SE" b="1" dirty="0">
              <a:latin typeface="Noto IKEA Latin" panose="020B0502040504020204" pitchFamily="34" charset="0"/>
            </a:endParaRPr>
          </a:p>
          <a:p>
            <a:r>
              <a:rPr lang="sv-SE" dirty="0">
                <a:latin typeface="Noto IKEA Latin"/>
              </a:rPr>
              <a:t>Co-</a:t>
            </a:r>
            <a:r>
              <a:rPr lang="sv-SE" dirty="0" err="1">
                <a:latin typeface="Noto IKEA Latin"/>
              </a:rPr>
              <a:t>worker</a:t>
            </a:r>
            <a:r>
              <a:rPr lang="sv-SE" dirty="0">
                <a:latin typeface="Noto IKEA Latin"/>
              </a:rPr>
              <a:t> </a:t>
            </a:r>
            <a:r>
              <a:rPr lang="sv-SE" dirty="0" err="1">
                <a:latin typeface="Noto IKEA Latin"/>
              </a:rPr>
              <a:t>Commuting</a:t>
            </a:r>
            <a:r>
              <a:rPr lang="sv-SE" dirty="0">
                <a:latin typeface="Noto IKEA Latin"/>
              </a:rPr>
              <a:t> and </a:t>
            </a:r>
            <a:r>
              <a:rPr lang="sv-SE" b="1" dirty="0">
                <a:latin typeface="Noto IKEA Latin"/>
              </a:rPr>
              <a:t>Business Travel</a:t>
            </a:r>
          </a:p>
          <a:p>
            <a:r>
              <a:rPr lang="sv-SE" b="1" dirty="0">
                <a:latin typeface="Noto IKEA Latin"/>
              </a:rPr>
              <a:t> </a:t>
            </a:r>
            <a:endParaRPr lang="sv-SE" b="1" dirty="0">
              <a:latin typeface="Noto IKEA Latin" panose="020B050204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Noto IKEA Latin"/>
              </a:rPr>
              <a:t>FY16 (</a:t>
            </a:r>
            <a:r>
              <a:rPr lang="sv-SE" dirty="0" err="1">
                <a:latin typeface="Noto IKEA Latin"/>
              </a:rPr>
              <a:t>baseline</a:t>
            </a:r>
            <a:r>
              <a:rPr lang="sv-SE" dirty="0">
                <a:latin typeface="Noto IKEA Latin"/>
              </a:rPr>
              <a:t>) = 0,21 million </a:t>
            </a:r>
            <a:r>
              <a:rPr lang="sv-SE" dirty="0" err="1">
                <a:latin typeface="Noto IKEA Latin"/>
              </a:rPr>
              <a:t>tonnes</a:t>
            </a:r>
            <a:r>
              <a:rPr lang="sv-SE" dirty="0">
                <a:latin typeface="Noto IKEA Latin"/>
              </a:rPr>
              <a:t> CO2 </a:t>
            </a:r>
            <a:endParaRPr lang="sv-SE" dirty="0">
              <a:latin typeface="Noto IKEA Latin" panose="020B050204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Noto IKEA Latin"/>
              </a:rPr>
              <a:t>FY21 = 0,15 million </a:t>
            </a:r>
            <a:r>
              <a:rPr lang="sv-SE" dirty="0" err="1">
                <a:latin typeface="Noto IKEA Latin"/>
              </a:rPr>
              <a:t>tonnes</a:t>
            </a:r>
            <a:r>
              <a:rPr lang="sv-SE" dirty="0">
                <a:latin typeface="Noto IKEA Latin"/>
              </a:rPr>
              <a:t> CO2 </a:t>
            </a:r>
            <a:endParaRPr lang="sv-SE" dirty="0">
              <a:latin typeface="Noto IKEA Latin" panose="020B050204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Noto IKEA Latin" panose="020B0502040504020204" pitchFamily="34" charset="0"/>
            </a:endParaRPr>
          </a:p>
          <a:p>
            <a:r>
              <a:rPr lang="sv-SE" dirty="0">
                <a:latin typeface="Noto IKEA Latin"/>
              </a:rPr>
              <a:t>30 % </a:t>
            </a:r>
            <a:r>
              <a:rPr lang="sv-SE" dirty="0" err="1">
                <a:latin typeface="Noto IKEA Latin"/>
              </a:rPr>
              <a:t>reduction</a:t>
            </a:r>
            <a:r>
              <a:rPr lang="sv-SE" dirty="0">
                <a:latin typeface="Noto IKEA Latin"/>
              </a:rPr>
              <a:t> </a:t>
            </a:r>
            <a:r>
              <a:rPr lang="sv-SE" dirty="0" err="1">
                <a:latin typeface="Noto IKEA Latin"/>
              </a:rPr>
              <a:t>against</a:t>
            </a:r>
            <a:r>
              <a:rPr lang="sv-SE" dirty="0">
                <a:latin typeface="Noto IKEA Latin"/>
              </a:rPr>
              <a:t> 2016</a:t>
            </a:r>
          </a:p>
          <a:p>
            <a:endParaRPr lang="sv-SE" b="1" dirty="0">
              <a:latin typeface="Noto IKEA Latin"/>
            </a:endParaRPr>
          </a:p>
          <a:p>
            <a:r>
              <a:rPr lang="sv-SE" b="1" dirty="0" err="1">
                <a:latin typeface="Noto IKEA Latin"/>
              </a:rPr>
              <a:t>Goal</a:t>
            </a:r>
            <a:r>
              <a:rPr lang="sv-SE" b="1" dirty="0">
                <a:latin typeface="Noto IKEA Latin"/>
              </a:rPr>
              <a:t> </a:t>
            </a:r>
            <a:r>
              <a:rPr lang="sv-SE" dirty="0">
                <a:latin typeface="Noto IKEA Latin"/>
              </a:rPr>
              <a:t>: 50 % </a:t>
            </a:r>
            <a:r>
              <a:rPr lang="sv-SE" dirty="0" err="1">
                <a:latin typeface="Noto IKEA Latin"/>
              </a:rPr>
              <a:t>reduction</a:t>
            </a:r>
            <a:r>
              <a:rPr lang="sv-SE" dirty="0">
                <a:latin typeface="Noto IKEA Latin"/>
              </a:rPr>
              <a:t> by 2030</a:t>
            </a:r>
          </a:p>
          <a:p>
            <a:endParaRPr lang="sv-SE" dirty="0">
              <a:latin typeface="Noto IKEA Latin" panose="020B0502040504020204" pitchFamily="34" charset="0"/>
            </a:endParaRPr>
          </a:p>
          <a:p>
            <a:r>
              <a:rPr lang="sv-SE" sz="1050" dirty="0">
                <a:latin typeface="Noto IKEA Latin"/>
              </a:rPr>
              <a:t>Source –</a:t>
            </a:r>
            <a:r>
              <a:rPr lang="sv-SE" sz="1050" dirty="0">
                <a:latin typeface="Noto IKEA Latin"/>
                <a:hlinkClick r:id="rId4"/>
              </a:rPr>
              <a:t>IKEA </a:t>
            </a:r>
            <a:r>
              <a:rPr lang="sv-SE" sz="1050" dirty="0" err="1">
                <a:latin typeface="Noto IKEA Latin"/>
                <a:hlinkClick r:id="rId4"/>
              </a:rPr>
              <a:t>Sustainability</a:t>
            </a:r>
            <a:r>
              <a:rPr lang="sv-SE" sz="1050" dirty="0">
                <a:latin typeface="Noto IKEA Latin"/>
                <a:hlinkClick r:id="rId4"/>
              </a:rPr>
              <a:t> </a:t>
            </a:r>
            <a:r>
              <a:rPr lang="sv-SE" sz="1050" dirty="0" err="1">
                <a:latin typeface="Noto IKEA Latin"/>
                <a:hlinkClick r:id="rId4"/>
              </a:rPr>
              <a:t>Report</a:t>
            </a:r>
            <a:r>
              <a:rPr lang="sv-SE" sz="1050" dirty="0">
                <a:latin typeface="Noto IKEA Latin"/>
                <a:hlinkClick r:id="rId4"/>
              </a:rPr>
              <a:t> FY 2021 </a:t>
            </a:r>
            <a:endParaRPr lang="sv-SE" sz="1050" dirty="0">
              <a:latin typeface="Noto IKEA Latin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283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0233" y="118510"/>
            <a:ext cx="6567280" cy="676620"/>
          </a:xfrm>
        </p:spPr>
        <p:txBody>
          <a:bodyPr/>
          <a:lstStyle/>
          <a:p>
            <a:r>
              <a:rPr lang="en-US"/>
              <a:t>Flights / Rail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87F245-5DA2-E6A7-44F7-C8E76DAB4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075" y="2017397"/>
            <a:ext cx="4348652" cy="26860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CD6AC2-4D75-4BDF-155C-9B03227B53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47"/>
          <a:stretch/>
        </p:blipFill>
        <p:spPr>
          <a:xfrm>
            <a:off x="72273" y="2017397"/>
            <a:ext cx="4569787" cy="2570506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B2CA70-8BC6-481C-8869-8BBCCFFF6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850" y="3433283"/>
            <a:ext cx="4213480" cy="5990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50BA484-1E35-AF26-05E6-9FDB53ED2B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8481" y="4234010"/>
            <a:ext cx="4157061" cy="55470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614A437-CDA2-5121-D8B5-44451291164D}"/>
              </a:ext>
            </a:extLst>
          </p:cNvPr>
          <p:cNvCxnSpPr>
            <a:cxnSpLocks/>
          </p:cNvCxnSpPr>
          <p:nvPr/>
        </p:nvCxnSpPr>
        <p:spPr>
          <a:xfrm flipV="1">
            <a:off x="7616397" y="4587903"/>
            <a:ext cx="542878" cy="208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5058F49C-3F0D-BA4A-B5F0-59C1E5D6A415}"/>
              </a:ext>
            </a:extLst>
          </p:cNvPr>
          <p:cNvSpPr/>
          <p:nvPr/>
        </p:nvSpPr>
        <p:spPr>
          <a:xfrm>
            <a:off x="3849701" y="3865069"/>
            <a:ext cx="543629" cy="1672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4187A7-387D-C9A3-F5F9-D2ACB7F089BC}"/>
              </a:ext>
            </a:extLst>
          </p:cNvPr>
          <p:cNvSpPr/>
          <p:nvPr/>
        </p:nvSpPr>
        <p:spPr>
          <a:xfrm>
            <a:off x="3793308" y="4440224"/>
            <a:ext cx="543629" cy="1672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5FB7A5-4275-4DC3-30D7-DA024211F7E8}"/>
              </a:ext>
            </a:extLst>
          </p:cNvPr>
          <p:cNvSpPr/>
          <p:nvPr/>
        </p:nvSpPr>
        <p:spPr>
          <a:xfrm>
            <a:off x="8460121" y="3433283"/>
            <a:ext cx="476724" cy="1867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AE5834-3198-461A-CDEC-86435578A14F}"/>
              </a:ext>
            </a:extLst>
          </p:cNvPr>
          <p:cNvSpPr/>
          <p:nvPr/>
        </p:nvSpPr>
        <p:spPr>
          <a:xfrm>
            <a:off x="8460121" y="3982366"/>
            <a:ext cx="476724" cy="1867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345E84-1719-DE66-7884-A6AB01E84DFF}"/>
              </a:ext>
            </a:extLst>
          </p:cNvPr>
          <p:cNvSpPr/>
          <p:nvPr/>
        </p:nvSpPr>
        <p:spPr>
          <a:xfrm>
            <a:off x="8424734" y="4610137"/>
            <a:ext cx="476724" cy="1867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76645794-E53D-36B2-54FB-28CFBFF57D8F}"/>
              </a:ext>
            </a:extLst>
          </p:cNvPr>
          <p:cNvSpPr/>
          <p:nvPr/>
        </p:nvSpPr>
        <p:spPr>
          <a:xfrm flipH="1">
            <a:off x="5732145" y="2111828"/>
            <a:ext cx="678884" cy="184397"/>
          </a:xfrm>
          <a:prstGeom prst="rightArrow">
            <a:avLst/>
          </a:prstGeom>
          <a:ln>
            <a:solidFill>
              <a:srgbClr val="6E3CE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FC9E870-67F6-7E4C-D252-2313BA1F7AC0}"/>
              </a:ext>
            </a:extLst>
          </p:cNvPr>
          <p:cNvCxnSpPr>
            <a:cxnSpLocks/>
          </p:cNvCxnSpPr>
          <p:nvPr/>
        </p:nvCxnSpPr>
        <p:spPr>
          <a:xfrm>
            <a:off x="7684209" y="2838775"/>
            <a:ext cx="475066" cy="343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BD1B655-3E07-1BEF-B141-6E8C59254958}"/>
              </a:ext>
            </a:extLst>
          </p:cNvPr>
          <p:cNvCxnSpPr>
            <a:cxnSpLocks/>
          </p:cNvCxnSpPr>
          <p:nvPr/>
        </p:nvCxnSpPr>
        <p:spPr>
          <a:xfrm flipV="1">
            <a:off x="2858461" y="4440224"/>
            <a:ext cx="691563" cy="407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25E967E-6D81-DCA9-BBC1-9FE62377BB8D}"/>
              </a:ext>
            </a:extLst>
          </p:cNvPr>
          <p:cNvCxnSpPr>
            <a:cxnSpLocks/>
          </p:cNvCxnSpPr>
          <p:nvPr/>
        </p:nvCxnSpPr>
        <p:spPr>
          <a:xfrm>
            <a:off x="3371594" y="3025372"/>
            <a:ext cx="178430" cy="501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A6F0D7CB-83E0-B526-5F9A-B67D27258465}"/>
              </a:ext>
            </a:extLst>
          </p:cNvPr>
          <p:cNvSpPr/>
          <p:nvPr/>
        </p:nvSpPr>
        <p:spPr>
          <a:xfrm>
            <a:off x="3032152" y="2617460"/>
            <a:ext cx="1432272" cy="488899"/>
          </a:xfrm>
          <a:prstGeom prst="ellipse">
            <a:avLst/>
          </a:prstGeom>
          <a:noFill/>
          <a:ln>
            <a:solidFill>
              <a:srgbClr val="6E3C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CD2B81D-1E23-65DF-6EA7-2AA2E01D93D7}"/>
              </a:ext>
            </a:extLst>
          </p:cNvPr>
          <p:cNvSpPr txBox="1"/>
          <p:nvPr/>
        </p:nvSpPr>
        <p:spPr>
          <a:xfrm>
            <a:off x="46615" y="1128232"/>
            <a:ext cx="642945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latin typeface="Noto IKEA Latin"/>
              </a:rPr>
              <a:t>How IKEA via the online tool show the CO2 impact of a traveler choice at the time of booking.  </a:t>
            </a:r>
            <a:endParaRPr lang="sv-SE">
              <a:latin typeface="Noto IKEA Latin" panose="020B0502040504020204" pitchFamily="34" charset="0"/>
            </a:endParaRP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34A6208C-7165-3689-80FB-7AF687A3F1E0}"/>
              </a:ext>
            </a:extLst>
          </p:cNvPr>
          <p:cNvSpPr/>
          <p:nvPr/>
        </p:nvSpPr>
        <p:spPr>
          <a:xfrm flipH="1">
            <a:off x="951395" y="2379488"/>
            <a:ext cx="678884" cy="184397"/>
          </a:xfrm>
          <a:prstGeom prst="rightArrow">
            <a:avLst/>
          </a:prstGeom>
          <a:ln>
            <a:solidFill>
              <a:srgbClr val="6E3CE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0516C24-0067-211B-0375-57DDEEAD6010}"/>
              </a:ext>
            </a:extLst>
          </p:cNvPr>
          <p:cNvSpPr/>
          <p:nvPr/>
        </p:nvSpPr>
        <p:spPr>
          <a:xfrm>
            <a:off x="7616397" y="2296225"/>
            <a:ext cx="1455330" cy="6026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096FD41-3E9C-FDAC-523A-09A3A596AC68}"/>
              </a:ext>
            </a:extLst>
          </p:cNvPr>
          <p:cNvSpPr/>
          <p:nvPr/>
        </p:nvSpPr>
        <p:spPr>
          <a:xfrm>
            <a:off x="3509926" y="2117662"/>
            <a:ext cx="1062074" cy="261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5656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D22394-3023-D1F5-AFCA-17A5DE8F4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err="1"/>
              <a:t>Rail</a:t>
            </a:r>
            <a:r>
              <a:rPr lang="sv-SE"/>
              <a:t> 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1C7FFFD-03F9-E2F5-26A9-6FF2B3BF580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t="5727" b="5727"/>
          <a:stretch/>
        </p:blipFill>
        <p:spPr>
          <a:xfrm>
            <a:off x="2087125" y="1437102"/>
            <a:ext cx="5928980" cy="3580568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F38EE4-8E04-F3D3-C663-054C66C53B28}"/>
              </a:ext>
            </a:extLst>
          </p:cNvPr>
          <p:cNvSpPr/>
          <p:nvPr/>
        </p:nvSpPr>
        <p:spPr>
          <a:xfrm>
            <a:off x="6766694" y="4376860"/>
            <a:ext cx="645179" cy="1496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A29B95C-2E56-AB7F-96ED-1C4D4FB12E7C}"/>
              </a:ext>
            </a:extLst>
          </p:cNvPr>
          <p:cNvSpPr/>
          <p:nvPr/>
        </p:nvSpPr>
        <p:spPr>
          <a:xfrm flipH="1">
            <a:off x="2853250" y="3768246"/>
            <a:ext cx="805699" cy="164967"/>
          </a:xfrm>
          <a:prstGeom prst="rightArrow">
            <a:avLst/>
          </a:prstGeom>
          <a:ln>
            <a:solidFill>
              <a:srgbClr val="6E3CE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AF4DE87-CBEA-047A-3F51-74DB13461D9E}"/>
              </a:ext>
            </a:extLst>
          </p:cNvPr>
          <p:cNvSpPr/>
          <p:nvPr/>
        </p:nvSpPr>
        <p:spPr>
          <a:xfrm>
            <a:off x="7267250" y="2910635"/>
            <a:ext cx="805699" cy="609875"/>
          </a:xfrm>
          <a:prstGeom prst="ellipse">
            <a:avLst/>
          </a:prstGeom>
          <a:noFill/>
          <a:ln>
            <a:solidFill>
              <a:srgbClr val="6E3C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CD1F9C-E335-B136-F9EE-7ED56368F0E6}"/>
              </a:ext>
            </a:extLst>
          </p:cNvPr>
          <p:cNvSpPr txBox="1"/>
          <p:nvPr/>
        </p:nvSpPr>
        <p:spPr>
          <a:xfrm>
            <a:off x="46615" y="919428"/>
            <a:ext cx="909738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latin typeface="Noto IKEA Latin"/>
              </a:rPr>
              <a:t>How IKEA via the online tool show the CO2 impact of a traveler choice at the time of booking.  </a:t>
            </a:r>
            <a:endParaRPr lang="sv-SE">
              <a:latin typeface="Noto IKEA Latin" panose="020B0502040504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ADA99F3-81FD-16F3-581B-6726930C0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003" y="3025376"/>
            <a:ext cx="2844281" cy="74287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0B5FE7C2-8742-F9CA-4CBC-DC68470298C5}"/>
              </a:ext>
            </a:extLst>
          </p:cNvPr>
          <p:cNvSpPr/>
          <p:nvPr/>
        </p:nvSpPr>
        <p:spPr>
          <a:xfrm>
            <a:off x="4188160" y="3279985"/>
            <a:ext cx="1350948" cy="369331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FA0621-8432-E193-9F9C-36442F722E6D}"/>
              </a:ext>
            </a:extLst>
          </p:cNvPr>
          <p:cNvSpPr/>
          <p:nvPr/>
        </p:nvSpPr>
        <p:spPr>
          <a:xfrm>
            <a:off x="5832183" y="4099726"/>
            <a:ext cx="422488" cy="1861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C59140-9173-03BD-3351-A387E7EFF0BF}"/>
              </a:ext>
            </a:extLst>
          </p:cNvPr>
          <p:cNvSpPr/>
          <p:nvPr/>
        </p:nvSpPr>
        <p:spPr>
          <a:xfrm>
            <a:off x="5832183" y="4803594"/>
            <a:ext cx="422488" cy="1861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Picture 10" descr="The green leaf show it a sustainable option according to our Travel program">
            <a:extLst>
              <a:ext uri="{FF2B5EF4-FFF2-40B4-BE49-F238E27FC236}">
                <a16:creationId xmlns:a16="http://schemas.microsoft.com/office/drawing/2014/main" id="{065C4D39-70E8-655F-6F04-A51B386BC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57840" y="3890962"/>
            <a:ext cx="3071915" cy="6463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729E16-5940-8586-7019-CBDF68A5E5E2}"/>
              </a:ext>
            </a:extLst>
          </p:cNvPr>
          <p:cNvSpPr txBox="1"/>
          <p:nvPr/>
        </p:nvSpPr>
        <p:spPr>
          <a:xfrm>
            <a:off x="58831" y="1848563"/>
            <a:ext cx="18007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latin typeface="Noto IKEA Latin" panose="020B0502040504020204" pitchFamily="34" charset="0"/>
              </a:rPr>
              <a:t>The green </a:t>
            </a:r>
            <a:r>
              <a:rPr lang="sv-SE" sz="1600" dirty="0" err="1">
                <a:latin typeface="Noto IKEA Latin" panose="020B0502040504020204" pitchFamily="34" charset="0"/>
              </a:rPr>
              <a:t>leaf</a:t>
            </a:r>
            <a:r>
              <a:rPr lang="sv-SE" sz="1600" dirty="0">
                <a:latin typeface="Noto IKEA Latin" panose="020B0502040504020204" pitchFamily="34" charset="0"/>
              </a:rPr>
              <a:t> </a:t>
            </a:r>
            <a:r>
              <a:rPr lang="sv-SE" sz="1600" dirty="0" err="1">
                <a:latin typeface="Noto IKEA Latin" panose="020B0502040504020204" pitchFamily="34" charset="0"/>
              </a:rPr>
              <a:t>indicate</a:t>
            </a:r>
            <a:r>
              <a:rPr lang="sv-SE" sz="1600" dirty="0">
                <a:latin typeface="Noto IKEA Latin" panose="020B0502040504020204" pitchFamily="34" charset="0"/>
              </a:rPr>
              <a:t> </a:t>
            </a:r>
            <a:r>
              <a:rPr lang="sv-SE" sz="1600" dirty="0" err="1">
                <a:latin typeface="Noto IKEA Latin" panose="020B0502040504020204" pitchFamily="34" charset="0"/>
              </a:rPr>
              <a:t>this</a:t>
            </a:r>
            <a:r>
              <a:rPr lang="sv-SE" sz="1600" dirty="0">
                <a:latin typeface="Noto IKEA Latin" panose="020B0502040504020204" pitchFamily="34" charset="0"/>
              </a:rPr>
              <a:t> is a </a:t>
            </a:r>
            <a:r>
              <a:rPr lang="sv-SE" sz="1600" dirty="0" err="1">
                <a:latin typeface="Noto IKEA Latin" panose="020B0502040504020204" pitchFamily="34" charset="0"/>
              </a:rPr>
              <a:t>sustainable</a:t>
            </a:r>
            <a:r>
              <a:rPr lang="sv-SE" sz="1600" dirty="0">
                <a:latin typeface="Noto IKEA Latin" panose="020B0502040504020204" pitchFamily="34" charset="0"/>
              </a:rPr>
              <a:t> option </a:t>
            </a:r>
            <a:r>
              <a:rPr lang="sv-SE" sz="1600" dirty="0" err="1">
                <a:latin typeface="Noto IKEA Latin" panose="020B0502040504020204" pitchFamily="34" charset="0"/>
              </a:rPr>
              <a:t>according</a:t>
            </a:r>
            <a:r>
              <a:rPr lang="sv-SE" sz="1600" dirty="0">
                <a:latin typeface="Noto IKEA Latin" panose="020B0502040504020204" pitchFamily="34" charset="0"/>
              </a:rPr>
              <a:t> to the IKEA </a:t>
            </a:r>
            <a:r>
              <a:rPr lang="sv-SE" sz="1600" dirty="0" err="1">
                <a:latin typeface="Noto IKEA Latin" panose="020B0502040504020204" pitchFamily="34" charset="0"/>
              </a:rPr>
              <a:t>travel</a:t>
            </a:r>
            <a:r>
              <a:rPr lang="sv-SE" sz="1600" dirty="0">
                <a:latin typeface="Noto IKEA Latin" panose="020B0502040504020204" pitchFamily="34" charset="0"/>
              </a:rPr>
              <a:t> program </a:t>
            </a:r>
          </a:p>
        </p:txBody>
      </p:sp>
    </p:spTree>
    <p:extLst>
      <p:ext uri="{BB962C8B-B14F-4D97-AF65-F5344CB8AC3E}">
        <p14:creationId xmlns:p14="http://schemas.microsoft.com/office/powerpoint/2010/main" val="2440660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6A7B5CE-ACFE-FE43-9BD0-EDB129F9F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51" y="72935"/>
            <a:ext cx="7917997" cy="845244"/>
          </a:xfrm>
        </p:spPr>
        <p:txBody>
          <a:bodyPr/>
          <a:lstStyle/>
          <a:p>
            <a:r>
              <a:rPr lang="en-US" dirty="0"/>
              <a:t>Air vs Rail FY 22 compared to FY21  </a:t>
            </a:r>
          </a:p>
        </p:txBody>
      </p:sp>
      <p:pic>
        <p:nvPicPr>
          <p:cNvPr id="6146" name="Picture 2" descr="image">
            <a:extLst>
              <a:ext uri="{FF2B5EF4-FFF2-40B4-BE49-F238E27FC236}">
                <a16:creationId xmlns:a16="http://schemas.microsoft.com/office/drawing/2014/main" id="{7431E072-C710-5722-53F6-7C2E1BCF6AB9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" r="222"/>
          <a:stretch>
            <a:fillRect/>
          </a:stretch>
        </p:blipFill>
        <p:spPr bwMode="auto">
          <a:xfrm>
            <a:off x="4444779" y="2041718"/>
            <a:ext cx="4323475" cy="261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">
            <a:extLst>
              <a:ext uri="{FF2B5EF4-FFF2-40B4-BE49-F238E27FC236}">
                <a16:creationId xmlns:a16="http://schemas.microsoft.com/office/drawing/2014/main" id="{CBF53FD9-BCC3-AF92-3EAA-DCB02633C6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86" y="2041718"/>
            <a:ext cx="4317593" cy="259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778384-4667-C6FB-6FB4-B4C1A5185D58}"/>
              </a:ext>
            </a:extLst>
          </p:cNvPr>
          <p:cNvSpPr txBox="1"/>
          <p:nvPr/>
        </p:nvSpPr>
        <p:spPr>
          <a:xfrm>
            <a:off x="7069036" y="705243"/>
            <a:ext cx="21671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/>
              <a:t>Increase</a:t>
            </a:r>
            <a:r>
              <a:rPr lang="sv-SE" b="1" dirty="0"/>
              <a:t> of </a:t>
            </a:r>
            <a:r>
              <a:rPr lang="sv-SE" b="1" dirty="0" err="1"/>
              <a:t>rail</a:t>
            </a:r>
            <a:r>
              <a:rPr lang="sv-SE" b="1" dirty="0"/>
              <a:t> FY22 </a:t>
            </a:r>
          </a:p>
          <a:p>
            <a:r>
              <a:rPr lang="sv-SE" sz="1200" dirty="0" err="1">
                <a:latin typeface="Noto IKEA Latin" panose="020B0502040504020204" pitchFamily="34" charset="0"/>
              </a:rPr>
              <a:t>Spain</a:t>
            </a:r>
            <a:r>
              <a:rPr lang="sv-SE" sz="1200" dirty="0">
                <a:latin typeface="Noto IKEA Latin" panose="020B0502040504020204" pitchFamily="34" charset="0"/>
              </a:rPr>
              <a:t> 35% </a:t>
            </a:r>
          </a:p>
          <a:p>
            <a:r>
              <a:rPr lang="sv-SE" sz="1200" dirty="0">
                <a:latin typeface="Noto IKEA Latin" panose="020B0502040504020204" pitchFamily="34" charset="0"/>
              </a:rPr>
              <a:t>France 17% </a:t>
            </a:r>
          </a:p>
          <a:p>
            <a:r>
              <a:rPr lang="sv-SE" sz="1200" dirty="0">
                <a:latin typeface="Noto IKEA Latin" panose="020B0502040504020204" pitchFamily="34" charset="0"/>
              </a:rPr>
              <a:t>Sweden 14% </a:t>
            </a:r>
          </a:p>
          <a:p>
            <a:r>
              <a:rPr lang="sv-SE" sz="1200" dirty="0" err="1">
                <a:latin typeface="Noto IKEA Latin" panose="020B0502040504020204" pitchFamily="34" charset="0"/>
              </a:rPr>
              <a:t>Russia</a:t>
            </a:r>
            <a:r>
              <a:rPr lang="sv-SE" sz="1200" dirty="0">
                <a:latin typeface="Noto IKEA Latin" panose="020B0502040504020204" pitchFamily="34" charset="0"/>
              </a:rPr>
              <a:t> 33%</a:t>
            </a:r>
          </a:p>
          <a:p>
            <a:r>
              <a:rPr lang="sv-SE" sz="1200" dirty="0">
                <a:latin typeface="Noto IKEA Latin" panose="020B0502040504020204" pitchFamily="34" charset="0"/>
              </a:rPr>
              <a:t>Japan 36% </a:t>
            </a:r>
          </a:p>
        </p:txBody>
      </p:sp>
    </p:spTree>
    <p:extLst>
      <p:ext uri="{BB962C8B-B14F-4D97-AF65-F5344CB8AC3E}">
        <p14:creationId xmlns:p14="http://schemas.microsoft.com/office/powerpoint/2010/main" val="1002316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6A7B5CE-ACFE-FE43-9BD0-EDB129F9F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8085"/>
            <a:ext cx="6398315" cy="681706"/>
          </a:xfrm>
        </p:spPr>
        <p:txBody>
          <a:bodyPr/>
          <a:lstStyle/>
          <a:p>
            <a:r>
              <a:rPr lang="en-US"/>
              <a:t>Car rentals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80C65BD-1FB2-55E3-2072-5D8294DD81D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22288" y="1352390"/>
            <a:ext cx="1864912" cy="183742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sz="1800" dirty="0">
                <a:latin typeface="Noto IKEA Latin"/>
              </a:rPr>
              <a:t>How IKEA via the online tool show the </a:t>
            </a:r>
            <a:r>
              <a:rPr lang="en-US" sz="1800" b="1" dirty="0">
                <a:latin typeface="Noto IKEA Latin"/>
              </a:rPr>
              <a:t>CO2</a:t>
            </a:r>
            <a:r>
              <a:rPr lang="en-US" sz="1800" dirty="0">
                <a:latin typeface="Noto IKEA Latin"/>
              </a:rPr>
              <a:t> impact of a traveler choice at the time of booking.  </a:t>
            </a:r>
            <a:endParaRPr lang="sv-SE" sz="1800" dirty="0">
              <a:latin typeface="Noto IKEA Latin" panose="020B0502040504020204" pitchFamily="34" charset="0"/>
            </a:endParaRPr>
          </a:p>
        </p:txBody>
      </p:sp>
      <p:pic>
        <p:nvPicPr>
          <p:cNvPr id="3076" name="Picture 4" descr="billede">
            <a:extLst>
              <a:ext uri="{FF2B5EF4-FFF2-40B4-BE49-F238E27FC236}">
                <a16:creationId xmlns:a16="http://schemas.microsoft.com/office/drawing/2014/main" id="{1429B7F5-CA3B-F569-CEE0-D8CD599D8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482" y="1352390"/>
            <a:ext cx="6182249" cy="384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B631E1F8-C83A-F388-A38D-D447F45DCCB9}"/>
              </a:ext>
            </a:extLst>
          </p:cNvPr>
          <p:cNvSpPr/>
          <p:nvPr/>
        </p:nvSpPr>
        <p:spPr>
          <a:xfrm>
            <a:off x="8246419" y="1297814"/>
            <a:ext cx="191198" cy="45465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8C0C5D-1EB4-D802-0EF7-11ABE1EEBA22}"/>
              </a:ext>
            </a:extLst>
          </p:cNvPr>
          <p:cNvSpPr/>
          <p:nvPr/>
        </p:nvSpPr>
        <p:spPr>
          <a:xfrm>
            <a:off x="7819610" y="4326111"/>
            <a:ext cx="572823" cy="3543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EEC781D8-2C7E-FAC4-3AA2-1005772616DF}"/>
              </a:ext>
            </a:extLst>
          </p:cNvPr>
          <p:cNvSpPr/>
          <p:nvPr/>
        </p:nvSpPr>
        <p:spPr>
          <a:xfrm flipH="1">
            <a:off x="7026965" y="2716519"/>
            <a:ext cx="678884" cy="184397"/>
          </a:xfrm>
          <a:prstGeom prst="rightArrow">
            <a:avLst/>
          </a:prstGeom>
          <a:ln>
            <a:solidFill>
              <a:srgbClr val="6E3CE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1CD86C08-983E-045B-61A0-0D801FBCC196}"/>
              </a:ext>
            </a:extLst>
          </p:cNvPr>
          <p:cNvSpPr/>
          <p:nvPr/>
        </p:nvSpPr>
        <p:spPr>
          <a:xfrm>
            <a:off x="6888428" y="4522419"/>
            <a:ext cx="678884" cy="184397"/>
          </a:xfrm>
          <a:prstGeom prst="rightArrow">
            <a:avLst/>
          </a:prstGeom>
          <a:ln>
            <a:solidFill>
              <a:srgbClr val="6E3CE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2977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B50B307-4719-094F-989D-42988803C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282" y="956608"/>
            <a:ext cx="4927233" cy="4003570"/>
          </a:xfrm>
        </p:spPr>
        <p:txBody>
          <a:bodyPr vert="horz" wrap="square" lIns="91440" tIns="45720" rIns="91440" bIns="45720" rtlCol="0" anchor="t">
            <a:no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dirty="0">
                <a:latin typeface="Noto IKEA Latin"/>
              </a:rPr>
              <a:t>Sustainable hotels and CO2 measurements available in our Online tool for Hotel, Car and overall ground Transportation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800" dirty="0">
                <a:latin typeface="Noto IKEA Latin"/>
              </a:rPr>
              <a:t>Push our Travel Agencies and Online booking tools to add more rail content and self-service solutions via the tool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800" dirty="0">
                <a:latin typeface="Noto IKEA Latin"/>
              </a:rPr>
              <a:t>Individual Traveler Karma Dashboard (Cost, CO2, Health &amp; Wellbeing)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800" dirty="0">
                <a:latin typeface="Noto IKEA Latin"/>
              </a:rPr>
              <a:t>Co-worker Commuting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800" dirty="0">
                <a:latin typeface="Noto IKEA Latin"/>
              </a:rPr>
              <a:t>Meeting and Events Sustainable Dashboard </a:t>
            </a:r>
            <a:endParaRPr lang="en-US" sz="1800" dirty="0">
              <a:latin typeface="Noto IKEA Latin" panose="020B0502040504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6A7B5CE-ACFE-FE43-9BD0-EDB129F9F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1" y="188085"/>
            <a:ext cx="6748022" cy="595686"/>
          </a:xfrm>
        </p:spPr>
        <p:txBody>
          <a:bodyPr/>
          <a:lstStyle/>
          <a:p>
            <a:r>
              <a:rPr lang="en-US" dirty="0"/>
              <a:t>Ongoing Global Sustainable initiatives </a:t>
            </a:r>
          </a:p>
        </p:txBody>
      </p:sp>
      <p:pic>
        <p:nvPicPr>
          <p:cNvPr id="12" name="Picture Placeholder 5">
            <a:extLst>
              <a:ext uri="{FF2B5EF4-FFF2-40B4-BE49-F238E27FC236}">
                <a16:creationId xmlns:a16="http://schemas.microsoft.com/office/drawing/2014/main" id="{2E3BE441-5578-7792-A611-064C6D8CFFB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r="3" b="2975"/>
          <a:stretch/>
        </p:blipFill>
        <p:spPr>
          <a:xfrm>
            <a:off x="5455663" y="1399209"/>
            <a:ext cx="2604956" cy="252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34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6A8D98-3C29-09A0-1A94-AA8F8537F0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rgbClr val="00C0F3"/>
              </a:buClr>
            </a:pPr>
            <a:r>
              <a:rPr lang="fr-FR" b="1" dirty="0"/>
              <a:t>Give us Your Feedback - </a:t>
            </a:r>
          </a:p>
          <a:p>
            <a:pPr marL="0" indent="0">
              <a:buNone/>
            </a:pPr>
            <a:r>
              <a:rPr lang="fr-FR" b="1" dirty="0"/>
              <a:t>   It’s in the App!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sz="2000" dirty="0">
                <a:latin typeface="+mn-lt"/>
              </a:rPr>
              <a:t>1- Click on « Schedule »</a:t>
            </a:r>
          </a:p>
          <a:p>
            <a:pPr marL="0" indent="0">
              <a:buNone/>
            </a:pPr>
            <a:r>
              <a:rPr lang="fr-FR" sz="2000" dirty="0">
                <a:latin typeface="+mn-lt"/>
              </a:rPr>
              <a:t>2- Find and add your session</a:t>
            </a:r>
          </a:p>
          <a:p>
            <a:pPr marL="0" indent="0">
              <a:buNone/>
            </a:pPr>
            <a:r>
              <a:rPr lang="fr-FR" sz="2000" dirty="0">
                <a:latin typeface="+mn-lt"/>
              </a:rPr>
              <a:t>3- Move to the bottom</a:t>
            </a:r>
          </a:p>
          <a:p>
            <a:pPr marL="0" indent="0">
              <a:buNone/>
            </a:pPr>
            <a:r>
              <a:rPr lang="fr-FR" sz="2000" dirty="0">
                <a:latin typeface="+mn-lt"/>
              </a:rPr>
              <a:t>4- Take the survey </a:t>
            </a:r>
            <a:r>
              <a:rPr lang="fr-FR" sz="2000" dirty="0">
                <a:latin typeface="+mn-lt"/>
                <a:sym typeface="Wingdings" panose="05000000000000000000" pitchFamily="2" charset="2"/>
              </a:rPr>
              <a:t></a:t>
            </a:r>
            <a:endParaRPr lang="fr-FR" sz="2000" dirty="0">
              <a:latin typeface="+mn-lt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202975-E4AD-3B3A-3FB3-8C346874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Before you leave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3D87D0-4F15-5B3B-01E4-608F825E750A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648202" y="1421294"/>
            <a:ext cx="3867150" cy="2976893"/>
          </a:xfrm>
        </p:spPr>
        <p:txBody>
          <a:bodyPr/>
          <a:lstStyle/>
          <a:p>
            <a:pPr>
              <a:buClr>
                <a:srgbClr val="00C0F3"/>
              </a:buClr>
            </a:pPr>
            <a:r>
              <a:rPr lang="fr-FR" b="1" dirty="0"/>
              <a:t>Join us to continue this conversation!</a:t>
            </a:r>
          </a:p>
          <a:p>
            <a:pPr marL="0" indent="0" algn="ctr">
              <a:buNone/>
            </a:pPr>
            <a:r>
              <a:rPr lang="fr-FR" b="1" dirty="0"/>
              <a:t> </a:t>
            </a:r>
            <a:r>
              <a:rPr lang="fr-FR" b="1" dirty="0">
                <a:solidFill>
                  <a:srgbClr val="00C0F3"/>
                </a:solidFill>
              </a:rPr>
              <a:t>« </a:t>
            </a:r>
            <a:r>
              <a:rPr lang="fr-FR" b="1" dirty="0" err="1">
                <a:solidFill>
                  <a:srgbClr val="00C0F3"/>
                </a:solidFill>
              </a:rPr>
              <a:t>Meet</a:t>
            </a:r>
            <a:r>
              <a:rPr lang="fr-FR" b="1" dirty="0">
                <a:solidFill>
                  <a:srgbClr val="00C0F3"/>
                </a:solidFill>
              </a:rPr>
              <a:t> the experts »</a:t>
            </a:r>
            <a:endParaRPr lang="fr-FR" dirty="0">
              <a:solidFill>
                <a:srgbClr val="00C0F3"/>
              </a:solidFill>
            </a:endParaRPr>
          </a:p>
          <a:p>
            <a:pPr marL="0" indent="0" algn="ctr">
              <a:buNone/>
            </a:pPr>
            <a:r>
              <a:rPr lang="fr-FR" sz="2000" dirty="0">
                <a:latin typeface="+mn-lt"/>
              </a:rPr>
              <a:t>Re:Imagine area in the Expo</a:t>
            </a:r>
          </a:p>
          <a:p>
            <a:pPr marL="0" indent="0" algn="ctr">
              <a:buNone/>
            </a:pPr>
            <a:r>
              <a:rPr lang="fr-FR" sz="2000" dirty="0">
                <a:latin typeface="+mn-lt"/>
              </a:rPr>
              <a:t> 11:15 - 11:45</a:t>
            </a:r>
          </a:p>
          <a:p>
            <a:pPr marL="0" indent="0" algn="ctr">
              <a:buNone/>
            </a:pPr>
            <a:r>
              <a:rPr lang="fr-FR" sz="2000">
                <a:latin typeface="+mn-lt"/>
              </a:rPr>
              <a:t>Table 15</a:t>
            </a:r>
            <a:endParaRPr lang="fr-F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9798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BF69CE-5BF7-264E-8020-168A24F6680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885067" y="1390196"/>
            <a:ext cx="4039733" cy="460375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j-lt"/>
              </a:rPr>
              <a:t>thank you for attending </a:t>
            </a:r>
            <a:r>
              <a:rPr lang="en-US" sz="2800" dirty="0">
                <a:latin typeface="+mj-lt"/>
                <a:sym typeface="Wingdings" pitchFamily="2" charset="2"/>
              </a:rPr>
              <a:t>:)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0844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9C667B75-B790-4FE6-9225-B2EED3712B0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325268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9C667B75-B790-4FE6-9225-B2EED3712B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: Single Corner Rounded 42">
            <a:extLst>
              <a:ext uri="{FF2B5EF4-FFF2-40B4-BE49-F238E27FC236}">
                <a16:creationId xmlns:a16="http://schemas.microsoft.com/office/drawing/2014/main" id="{2BC62039-163F-417F-B13F-E7C48B8C0803}"/>
              </a:ext>
            </a:extLst>
          </p:cNvPr>
          <p:cNvSpPr/>
          <p:nvPr/>
        </p:nvSpPr>
        <p:spPr>
          <a:xfrm flipH="1">
            <a:off x="4572000" y="1117600"/>
            <a:ext cx="4572000" cy="4030663"/>
          </a:xfrm>
          <a:prstGeom prst="round1Rect">
            <a:avLst>
              <a:gd name="adj" fmla="val 17140"/>
            </a:avLst>
          </a:prstGeom>
          <a:solidFill>
            <a:schemeClr val="accent1"/>
          </a:solidFill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007" tIns="54007" rIns="54007" bIns="54007" rtlCol="0" anchor="t" anchorCtr="0">
            <a:noAutofit/>
          </a:bodyPr>
          <a:lstStyle/>
          <a:p>
            <a:pPr algn="l">
              <a:lnSpc>
                <a:spcPct val="90000"/>
              </a:lnSpc>
              <a:spcBef>
                <a:spcPts val="300"/>
              </a:spcBef>
            </a:pPr>
            <a:endParaRPr lang="de-DE" sz="1125" b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433BC4-9A69-40CA-9343-2A34841A1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20" y="350599"/>
            <a:ext cx="6364333" cy="614335"/>
          </a:xfrm>
        </p:spPr>
        <p:txBody>
          <a:bodyPr vert="horz" lIns="19440" anchor="t"/>
          <a:lstStyle/>
          <a:p>
            <a:r>
              <a:rPr lang="en-US" sz="2800" dirty="0">
                <a:latin typeface="+mj-lt"/>
              </a:rPr>
              <a:t>Does this dilemma sound familiar?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1D64E972-E07C-4E95-ABFE-15E1BFFBFBFA}"/>
              </a:ext>
            </a:extLst>
          </p:cNvPr>
          <p:cNvSpPr txBox="1">
            <a:spLocks/>
          </p:cNvSpPr>
          <p:nvPr/>
        </p:nvSpPr>
        <p:spPr>
          <a:xfrm>
            <a:off x="5021293" y="1295074"/>
            <a:ext cx="3599159" cy="60435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900" b="1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n-lt"/>
              </a:defRPr>
            </a:lvl1pPr>
          </a:lstStyle>
          <a:p>
            <a:pPr defTabSz="685891"/>
            <a:r>
              <a:rPr lang="en-US" sz="2600" b="0" dirty="0">
                <a:solidFill>
                  <a:srgbClr val="FFFFFF"/>
                </a:solidFill>
              </a:rPr>
              <a:t>… and you cannot solve it on your own today?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6F21D7-80EF-47BC-8F84-19E63FE2EE97}"/>
              </a:ext>
            </a:extLst>
          </p:cNvPr>
          <p:cNvSpPr txBox="1"/>
          <p:nvPr/>
        </p:nvSpPr>
        <p:spPr>
          <a:xfrm>
            <a:off x="365570" y="81189"/>
            <a:ext cx="1272784" cy="155812"/>
          </a:xfrm>
          <a:prstGeom prst="rect">
            <a:avLst/>
          </a:prstGeom>
          <a:noFill/>
          <a:ln w="9525"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defTabSz="685891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125">
                <a:solidFill>
                  <a:schemeClr val="bg1"/>
                </a:solidFill>
                <a:latin typeface="+mj-lt"/>
                <a:cs typeface="Arial Narrow" pitchFamily="34" charset="0"/>
              </a:rPr>
              <a:t>The Problem we solve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E0644C-8EF4-4876-9A33-830ADB4C177F}"/>
              </a:ext>
            </a:extLst>
          </p:cNvPr>
          <p:cNvCxnSpPr>
            <a:cxnSpLocks/>
          </p:cNvCxnSpPr>
          <p:nvPr/>
        </p:nvCxnSpPr>
        <p:spPr>
          <a:xfrm>
            <a:off x="365570" y="293449"/>
            <a:ext cx="1792824" cy="0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BContent56">
            <a:extLst>
              <a:ext uri="{FF2B5EF4-FFF2-40B4-BE49-F238E27FC236}">
                <a16:creationId xmlns:a16="http://schemas.microsoft.com/office/drawing/2014/main" id="{EEC88C90-3816-4914-8C0D-D697AE09CDB0}"/>
              </a:ext>
            </a:extLst>
          </p:cNvPr>
          <p:cNvSpPr txBox="1">
            <a:spLocks/>
          </p:cNvSpPr>
          <p:nvPr/>
        </p:nvSpPr>
        <p:spPr>
          <a:xfrm>
            <a:off x="6775849" y="3554038"/>
            <a:ext cx="1580862" cy="60247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defTabSz="685891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SzPct val="100000"/>
            </a:pPr>
            <a:r>
              <a:rPr lang="en-US" sz="2175" b="1">
                <a:solidFill>
                  <a:schemeClr val="accent2">
                    <a:lumMod val="60000"/>
                    <a:lumOff val="40000"/>
                  </a:schemeClr>
                </a:solidFill>
                <a:sym typeface="+mn-lt"/>
              </a:rPr>
              <a:t>Enforced reduction</a:t>
            </a:r>
          </a:p>
        </p:txBody>
      </p:sp>
      <p:sp>
        <p:nvSpPr>
          <p:cNvPr id="15" name="RBContent56">
            <a:extLst>
              <a:ext uri="{FF2B5EF4-FFF2-40B4-BE49-F238E27FC236}">
                <a16:creationId xmlns:a16="http://schemas.microsoft.com/office/drawing/2014/main" id="{36A4C5E6-69F0-4B02-A512-8EC9553919AE}"/>
              </a:ext>
            </a:extLst>
          </p:cNvPr>
          <p:cNvSpPr txBox="1">
            <a:spLocks/>
          </p:cNvSpPr>
          <p:nvPr/>
        </p:nvSpPr>
        <p:spPr>
          <a:xfrm>
            <a:off x="6775849" y="4249811"/>
            <a:ext cx="1844603" cy="56092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defTabSz="685891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SzPct val="100000"/>
            </a:pPr>
            <a:r>
              <a:rPr lang="en-US" sz="1350" dirty="0">
                <a:solidFill>
                  <a:srgbClr val="FFFFFF"/>
                </a:solidFill>
                <a:sym typeface="+mn-lt"/>
              </a:rPr>
              <a:t>In conflict to the need to travel at short notice and employee satisfaction</a:t>
            </a:r>
          </a:p>
        </p:txBody>
      </p:sp>
      <p:sp>
        <p:nvSpPr>
          <p:cNvPr id="17" name="RBContent56">
            <a:extLst>
              <a:ext uri="{FF2B5EF4-FFF2-40B4-BE49-F238E27FC236}">
                <a16:creationId xmlns:a16="http://schemas.microsoft.com/office/drawing/2014/main" id="{EC3765B9-E347-4E4D-8595-7BF99FADBE4A}"/>
              </a:ext>
            </a:extLst>
          </p:cNvPr>
          <p:cNvSpPr txBox="1">
            <a:spLocks/>
          </p:cNvSpPr>
          <p:nvPr/>
        </p:nvSpPr>
        <p:spPr>
          <a:xfrm>
            <a:off x="4934659" y="3554038"/>
            <a:ext cx="1580819" cy="60247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defTabSz="685891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SzPct val="100000"/>
            </a:pPr>
            <a:r>
              <a:rPr lang="en-US" sz="2175" b="1" dirty="0">
                <a:solidFill>
                  <a:schemeClr val="accent2">
                    <a:lumMod val="60000"/>
                    <a:lumOff val="40000"/>
                  </a:schemeClr>
                </a:solidFill>
                <a:sym typeface="+mn-lt"/>
              </a:rPr>
              <a:t>Carbon offsets</a:t>
            </a:r>
          </a:p>
        </p:txBody>
      </p:sp>
      <p:sp>
        <p:nvSpPr>
          <p:cNvPr id="18" name="RBContent56">
            <a:extLst>
              <a:ext uri="{FF2B5EF4-FFF2-40B4-BE49-F238E27FC236}">
                <a16:creationId xmlns:a16="http://schemas.microsoft.com/office/drawing/2014/main" id="{5DB7B24B-351B-4C9E-A4A1-103EEF03F91E}"/>
              </a:ext>
            </a:extLst>
          </p:cNvPr>
          <p:cNvSpPr txBox="1">
            <a:spLocks/>
          </p:cNvSpPr>
          <p:nvPr/>
        </p:nvSpPr>
        <p:spPr>
          <a:xfrm>
            <a:off x="4934659" y="4249811"/>
            <a:ext cx="1398007" cy="56092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defTabSz="685891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SzPct val="100000"/>
            </a:pPr>
            <a:r>
              <a:rPr lang="en-US" sz="1350" dirty="0">
                <a:solidFill>
                  <a:srgbClr val="FFFFFF"/>
                </a:solidFill>
              </a:rPr>
              <a:t>Increasingly criticized, actual problem persists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5B3EA58-574E-475F-88A5-2F7FE5E0C584}"/>
              </a:ext>
            </a:extLst>
          </p:cNvPr>
          <p:cNvSpPr/>
          <p:nvPr/>
        </p:nvSpPr>
        <p:spPr>
          <a:xfrm>
            <a:off x="365569" y="1307774"/>
            <a:ext cx="1760367" cy="1760367"/>
          </a:xfrm>
          <a:prstGeom prst="ellipse">
            <a:avLst/>
          </a:prstGeom>
          <a:ln w="285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007" tIns="54007" rIns="54007" bIns="54007" rtlCol="0" anchor="t" anchorCtr="0">
            <a:noAutofit/>
          </a:bodyPr>
          <a:lstStyle/>
          <a:p>
            <a:pPr defTabSz="685891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</a:pPr>
            <a:endParaRPr lang="en-US" sz="1125">
              <a:solidFill>
                <a:srgbClr val="1E283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4D8E96-64A6-4C82-8A07-20A3BB8BE086}"/>
              </a:ext>
            </a:extLst>
          </p:cNvPr>
          <p:cNvSpPr txBox="1"/>
          <p:nvPr/>
        </p:nvSpPr>
        <p:spPr>
          <a:xfrm>
            <a:off x="527224" y="1647813"/>
            <a:ext cx="1437060" cy="1080296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 sz="1500" b="0">
                <a:latin typeface="+mn-lt"/>
                <a:cs typeface="Arial Narrow" pitchFamily="34" charset="0"/>
              </a:defRPr>
            </a:lvl1pPr>
          </a:lstStyle>
          <a:p>
            <a:pPr defTabSz="685891" fontAlgn="base">
              <a:spcBef>
                <a:spcPts val="300"/>
              </a:spcBef>
              <a:spcAft>
                <a:spcPct val="0"/>
              </a:spcAft>
            </a:pPr>
            <a:r>
              <a:rPr lang="en-US" sz="1300" dirty="0">
                <a:solidFill>
                  <a:srgbClr val="323C4E"/>
                </a:solidFill>
              </a:rPr>
              <a:t>“</a:t>
            </a:r>
            <a:r>
              <a:rPr lang="en-US" sz="1300" dirty="0" err="1">
                <a:solidFill>
                  <a:srgbClr val="323C4E"/>
                </a:solidFill>
              </a:rPr>
              <a:t>GHG</a:t>
            </a:r>
            <a:r>
              <a:rPr lang="en-US" sz="1300" dirty="0">
                <a:solidFill>
                  <a:srgbClr val="323C4E"/>
                </a:solidFill>
              </a:rPr>
              <a:t> </a:t>
            </a:r>
            <a:r>
              <a:rPr lang="en-US" sz="1300" b="1" dirty="0">
                <a:solidFill>
                  <a:schemeClr val="accent2"/>
                </a:solidFill>
              </a:rPr>
              <a:t>emissions must halve</a:t>
            </a:r>
            <a:r>
              <a:rPr lang="en-US" sz="1300" dirty="0">
                <a:solidFill>
                  <a:srgbClr val="6482F5"/>
                </a:solidFill>
              </a:rPr>
              <a:t> </a:t>
            </a:r>
            <a:r>
              <a:rPr lang="en-US" sz="1300" dirty="0">
                <a:solidFill>
                  <a:srgbClr val="323C4E"/>
                </a:solidFill>
              </a:rPr>
              <a:t>by 2030 &amp; drop to net-zero by 2050” – Science Based Targets initiative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9E5630B-7077-466C-907F-22DEF6CCF64F}"/>
              </a:ext>
            </a:extLst>
          </p:cNvPr>
          <p:cNvSpPr/>
          <p:nvPr/>
        </p:nvSpPr>
        <p:spPr>
          <a:xfrm>
            <a:off x="846644" y="3133647"/>
            <a:ext cx="1760367" cy="1760367"/>
          </a:xfrm>
          <a:prstGeom prst="ellipse">
            <a:avLst/>
          </a:prstGeom>
          <a:ln w="285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007" tIns="54007" rIns="54007" bIns="54007" rtlCol="0" anchor="t" anchorCtr="0">
            <a:noAutofit/>
          </a:bodyPr>
          <a:lstStyle/>
          <a:p>
            <a:pPr defTabSz="685891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</a:pPr>
            <a:endParaRPr lang="en-US" sz="1125">
              <a:solidFill>
                <a:srgbClr val="1E283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4300D8-548D-4EEB-AF68-BC813B3A1833}"/>
              </a:ext>
            </a:extLst>
          </p:cNvPr>
          <p:cNvSpPr txBox="1"/>
          <p:nvPr/>
        </p:nvSpPr>
        <p:spPr>
          <a:xfrm>
            <a:off x="1081713" y="3428110"/>
            <a:ext cx="1290233" cy="126034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 sz="1500" b="0">
                <a:latin typeface="+mn-lt"/>
                <a:cs typeface="Arial Narrow" pitchFamily="34" charset="0"/>
              </a:defRPr>
            </a:lvl1pPr>
          </a:lstStyle>
          <a:p>
            <a:pPr defTabSz="685891" fontAlgn="base">
              <a:spcBef>
                <a:spcPts val="300"/>
              </a:spcBef>
              <a:spcAft>
                <a:spcPct val="0"/>
              </a:spcAft>
            </a:pPr>
            <a:r>
              <a:rPr lang="en-US" sz="1300" dirty="0">
                <a:solidFill>
                  <a:srgbClr val="323C4E"/>
                </a:solidFill>
              </a:rPr>
              <a:t>“59% (…) expect </a:t>
            </a:r>
            <a:r>
              <a:rPr lang="en-US" sz="1300" b="1" dirty="0">
                <a:solidFill>
                  <a:schemeClr val="accent2"/>
                </a:solidFill>
              </a:rPr>
              <a:t>higher prices </a:t>
            </a:r>
            <a:r>
              <a:rPr lang="en-US" sz="1300" dirty="0">
                <a:solidFill>
                  <a:srgbClr val="323C4E"/>
                </a:solidFill>
              </a:rPr>
              <a:t>for transportation &amp; accommodations than before the pandemic”</a:t>
            </a:r>
            <a:br>
              <a:rPr lang="pl-PL" sz="1300" dirty="0">
                <a:solidFill>
                  <a:srgbClr val="323C4E"/>
                </a:solidFill>
              </a:rPr>
            </a:br>
            <a:r>
              <a:rPr lang="en-US" sz="1300" dirty="0">
                <a:solidFill>
                  <a:srgbClr val="323C4E"/>
                </a:solidFill>
              </a:rPr>
              <a:t>– </a:t>
            </a:r>
            <a:r>
              <a:rPr lang="en-US" sz="1300" dirty="0" err="1">
                <a:solidFill>
                  <a:srgbClr val="323C4E"/>
                </a:solidFill>
              </a:rPr>
              <a:t>AirPlus</a:t>
            </a:r>
            <a:r>
              <a:rPr lang="en-US" sz="1300" dirty="0">
                <a:solidFill>
                  <a:srgbClr val="323C4E"/>
                </a:solidFill>
              </a:rPr>
              <a:t> 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BBD869E-5613-45A7-95C6-0E3950D5FA02}"/>
              </a:ext>
            </a:extLst>
          </p:cNvPr>
          <p:cNvSpPr/>
          <p:nvPr/>
        </p:nvSpPr>
        <p:spPr>
          <a:xfrm>
            <a:off x="2508392" y="2220710"/>
            <a:ext cx="1760367" cy="1760367"/>
          </a:xfrm>
          <a:prstGeom prst="ellipse">
            <a:avLst/>
          </a:prstGeom>
          <a:ln w="285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007" tIns="54007" rIns="54007" bIns="54007" rtlCol="0" anchor="t" anchorCtr="0">
            <a:noAutofit/>
          </a:bodyPr>
          <a:lstStyle/>
          <a:p>
            <a:pPr defTabSz="685891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</a:pPr>
            <a:endParaRPr lang="en-US" sz="1125">
              <a:solidFill>
                <a:srgbClr val="1E283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A3C1FC6-AAF8-4352-BFF9-602A527B5067}"/>
              </a:ext>
            </a:extLst>
          </p:cNvPr>
          <p:cNvSpPr txBox="1"/>
          <p:nvPr/>
        </p:nvSpPr>
        <p:spPr>
          <a:xfrm>
            <a:off x="2708890" y="2470721"/>
            <a:ext cx="1359373" cy="126034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 sz="1500" b="0">
                <a:latin typeface="+mn-lt"/>
                <a:cs typeface="Arial Narrow" pitchFamily="34" charset="0"/>
              </a:defRPr>
            </a:lvl1pPr>
          </a:lstStyle>
          <a:p>
            <a:pPr defTabSz="685891" fontAlgn="base">
              <a:spcBef>
                <a:spcPts val="300"/>
              </a:spcBef>
              <a:spcAft>
                <a:spcPct val="0"/>
              </a:spcAft>
            </a:pPr>
            <a:r>
              <a:rPr lang="en-US" sz="1300" dirty="0">
                <a:solidFill>
                  <a:srgbClr val="323C4E"/>
                </a:solidFill>
              </a:rPr>
              <a:t>“89% of leaders agree that sustainable business travel is vital for their </a:t>
            </a:r>
            <a:r>
              <a:rPr lang="en-US" sz="1300" b="1" dirty="0">
                <a:solidFill>
                  <a:schemeClr val="accent2"/>
                </a:solidFill>
              </a:rPr>
              <a:t>employer brand</a:t>
            </a:r>
            <a:r>
              <a:rPr lang="en-US" sz="1300" dirty="0">
                <a:solidFill>
                  <a:srgbClr val="323C4E"/>
                </a:solidFill>
              </a:rPr>
              <a:t>.”</a:t>
            </a:r>
            <a:br>
              <a:rPr lang="pl-PL" sz="1300" dirty="0">
                <a:solidFill>
                  <a:srgbClr val="323C4E"/>
                </a:solidFill>
              </a:rPr>
            </a:br>
            <a:r>
              <a:rPr lang="en-US" sz="1300" dirty="0">
                <a:solidFill>
                  <a:srgbClr val="323C4E"/>
                </a:solidFill>
              </a:rPr>
              <a:t>– </a:t>
            </a:r>
            <a:r>
              <a:rPr lang="en-US" sz="1300" dirty="0" err="1">
                <a:solidFill>
                  <a:srgbClr val="323C4E"/>
                </a:solidFill>
              </a:rPr>
              <a:t>BTA</a:t>
            </a:r>
            <a:endParaRPr lang="en-US" sz="1300" dirty="0">
              <a:solidFill>
                <a:srgbClr val="323C4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9D13C4-9676-4008-BC05-F16AD7CEACE2}"/>
              </a:ext>
            </a:extLst>
          </p:cNvPr>
          <p:cNvGrpSpPr/>
          <p:nvPr/>
        </p:nvGrpSpPr>
        <p:grpSpPr>
          <a:xfrm>
            <a:off x="5216547" y="2209211"/>
            <a:ext cx="622822" cy="1205324"/>
            <a:chOff x="7226886" y="2280532"/>
            <a:chExt cx="830321" cy="160689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F228010F-BE65-446F-BE26-9A600D5384BE}"/>
                </a:ext>
              </a:extLst>
            </p:cNvPr>
            <p:cNvSpPr/>
            <p:nvPr/>
          </p:nvSpPr>
          <p:spPr>
            <a:xfrm>
              <a:off x="7226886" y="3064462"/>
              <a:ext cx="822960" cy="8229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54007" tIns="54007" rIns="54007" bIns="54007" rtlCol="0" anchor="t" anchorCtr="0">
              <a:noAutofit/>
            </a:bodyPr>
            <a:lstStyle/>
            <a:p>
              <a:pPr defTabSz="685891" fontAlgn="base">
                <a:lnSpc>
                  <a:spcPct val="90000"/>
                </a:lnSpc>
                <a:spcBef>
                  <a:spcPts val="300"/>
                </a:spcBef>
                <a:spcAft>
                  <a:spcPct val="0"/>
                </a:spcAft>
              </a:pPr>
              <a:endParaRPr lang="de-DE" sz="1125">
                <a:solidFill>
                  <a:srgbClr val="1E2832"/>
                </a:solidFill>
              </a:endParaRPr>
            </a:p>
          </p:txBody>
        </p:sp>
        <p:sp>
          <p:nvSpPr>
            <p:cNvPr id="40" name="Freeform 381">
              <a:extLst>
                <a:ext uri="{FF2B5EF4-FFF2-40B4-BE49-F238E27FC236}">
                  <a16:creationId xmlns:a16="http://schemas.microsoft.com/office/drawing/2014/main" id="{B787EC31-EBFF-4176-BF81-CAB1D48193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21416" y="3213620"/>
              <a:ext cx="233901" cy="517418"/>
            </a:xfrm>
            <a:custGeom>
              <a:avLst/>
              <a:gdLst>
                <a:gd name="T0" fmla="*/ 149 w 149"/>
                <a:gd name="T1" fmla="*/ 224 h 330"/>
                <a:gd name="T2" fmla="*/ 85 w 149"/>
                <a:gd name="T3" fmla="*/ 150 h 330"/>
                <a:gd name="T4" fmla="*/ 85 w 149"/>
                <a:gd name="T5" fmla="*/ 44 h 330"/>
                <a:gd name="T6" fmla="*/ 121 w 149"/>
                <a:gd name="T7" fmla="*/ 69 h 330"/>
                <a:gd name="T8" fmla="*/ 135 w 149"/>
                <a:gd name="T9" fmla="*/ 73 h 330"/>
                <a:gd name="T10" fmla="*/ 139 w 149"/>
                <a:gd name="T11" fmla="*/ 58 h 330"/>
                <a:gd name="T12" fmla="*/ 85 w 149"/>
                <a:gd name="T13" fmla="*/ 22 h 330"/>
                <a:gd name="T14" fmla="*/ 85 w 149"/>
                <a:gd name="T15" fmla="*/ 10 h 330"/>
                <a:gd name="T16" fmla="*/ 75 w 149"/>
                <a:gd name="T17" fmla="*/ 0 h 330"/>
                <a:gd name="T18" fmla="*/ 64 w 149"/>
                <a:gd name="T19" fmla="*/ 10 h 330"/>
                <a:gd name="T20" fmla="*/ 64 w 149"/>
                <a:gd name="T21" fmla="*/ 22 h 330"/>
                <a:gd name="T22" fmla="*/ 0 w 149"/>
                <a:gd name="T23" fmla="*/ 96 h 330"/>
                <a:gd name="T24" fmla="*/ 64 w 149"/>
                <a:gd name="T25" fmla="*/ 169 h 330"/>
                <a:gd name="T26" fmla="*/ 64 w 149"/>
                <a:gd name="T27" fmla="*/ 276 h 330"/>
                <a:gd name="T28" fmla="*/ 24 w 149"/>
                <a:gd name="T29" fmla="*/ 241 h 330"/>
                <a:gd name="T30" fmla="*/ 11 w 149"/>
                <a:gd name="T31" fmla="*/ 235 h 330"/>
                <a:gd name="T32" fmla="*/ 4 w 149"/>
                <a:gd name="T33" fmla="*/ 249 h 330"/>
                <a:gd name="T34" fmla="*/ 64 w 149"/>
                <a:gd name="T35" fmla="*/ 297 h 330"/>
                <a:gd name="T36" fmla="*/ 64 w 149"/>
                <a:gd name="T37" fmla="*/ 320 h 330"/>
                <a:gd name="T38" fmla="*/ 75 w 149"/>
                <a:gd name="T39" fmla="*/ 330 h 330"/>
                <a:gd name="T40" fmla="*/ 85 w 149"/>
                <a:gd name="T41" fmla="*/ 320 h 330"/>
                <a:gd name="T42" fmla="*/ 85 w 149"/>
                <a:gd name="T43" fmla="*/ 297 h 330"/>
                <a:gd name="T44" fmla="*/ 149 w 149"/>
                <a:gd name="T45" fmla="*/ 224 h 330"/>
                <a:gd name="T46" fmla="*/ 21 w 149"/>
                <a:gd name="T47" fmla="*/ 96 h 330"/>
                <a:gd name="T48" fmla="*/ 64 w 149"/>
                <a:gd name="T49" fmla="*/ 43 h 330"/>
                <a:gd name="T50" fmla="*/ 64 w 149"/>
                <a:gd name="T51" fmla="*/ 148 h 330"/>
                <a:gd name="T52" fmla="*/ 21 w 149"/>
                <a:gd name="T53" fmla="*/ 96 h 330"/>
                <a:gd name="T54" fmla="*/ 85 w 149"/>
                <a:gd name="T55" fmla="*/ 276 h 330"/>
                <a:gd name="T56" fmla="*/ 85 w 149"/>
                <a:gd name="T57" fmla="*/ 171 h 330"/>
                <a:gd name="T58" fmla="*/ 128 w 149"/>
                <a:gd name="T59" fmla="*/ 224 h 330"/>
                <a:gd name="T60" fmla="*/ 85 w 149"/>
                <a:gd name="T61" fmla="*/ 27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9" h="330">
                  <a:moveTo>
                    <a:pt x="149" y="224"/>
                  </a:moveTo>
                  <a:cubicBezTo>
                    <a:pt x="149" y="186"/>
                    <a:pt x="121" y="155"/>
                    <a:pt x="85" y="150"/>
                  </a:cubicBezTo>
                  <a:cubicBezTo>
                    <a:pt x="85" y="44"/>
                    <a:pt x="85" y="44"/>
                    <a:pt x="85" y="44"/>
                  </a:cubicBezTo>
                  <a:cubicBezTo>
                    <a:pt x="100" y="47"/>
                    <a:pt x="113" y="56"/>
                    <a:pt x="121" y="69"/>
                  </a:cubicBezTo>
                  <a:cubicBezTo>
                    <a:pt x="124" y="74"/>
                    <a:pt x="130" y="76"/>
                    <a:pt x="135" y="73"/>
                  </a:cubicBezTo>
                  <a:cubicBezTo>
                    <a:pt x="141" y="70"/>
                    <a:pt x="142" y="63"/>
                    <a:pt x="139" y="58"/>
                  </a:cubicBezTo>
                  <a:cubicBezTo>
                    <a:pt x="128" y="38"/>
                    <a:pt x="108" y="25"/>
                    <a:pt x="85" y="22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5" y="4"/>
                    <a:pt x="81" y="0"/>
                    <a:pt x="75" y="0"/>
                  </a:cubicBezTo>
                  <a:cubicBezTo>
                    <a:pt x="69" y="0"/>
                    <a:pt x="64" y="4"/>
                    <a:pt x="64" y="10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28" y="27"/>
                    <a:pt x="0" y="58"/>
                    <a:pt x="0" y="96"/>
                  </a:cubicBezTo>
                  <a:cubicBezTo>
                    <a:pt x="0" y="133"/>
                    <a:pt x="28" y="164"/>
                    <a:pt x="64" y="169"/>
                  </a:cubicBezTo>
                  <a:cubicBezTo>
                    <a:pt x="64" y="276"/>
                    <a:pt x="64" y="276"/>
                    <a:pt x="64" y="276"/>
                  </a:cubicBezTo>
                  <a:cubicBezTo>
                    <a:pt x="46" y="272"/>
                    <a:pt x="31" y="259"/>
                    <a:pt x="24" y="241"/>
                  </a:cubicBezTo>
                  <a:cubicBezTo>
                    <a:pt x="22" y="236"/>
                    <a:pt x="16" y="233"/>
                    <a:pt x="11" y="235"/>
                  </a:cubicBezTo>
                  <a:cubicBezTo>
                    <a:pt x="5" y="237"/>
                    <a:pt x="2" y="243"/>
                    <a:pt x="4" y="249"/>
                  </a:cubicBezTo>
                  <a:cubicBezTo>
                    <a:pt x="14" y="275"/>
                    <a:pt x="37" y="294"/>
                    <a:pt x="64" y="297"/>
                  </a:cubicBezTo>
                  <a:cubicBezTo>
                    <a:pt x="64" y="320"/>
                    <a:pt x="64" y="320"/>
                    <a:pt x="64" y="320"/>
                  </a:cubicBezTo>
                  <a:cubicBezTo>
                    <a:pt x="64" y="326"/>
                    <a:pt x="69" y="330"/>
                    <a:pt x="75" y="330"/>
                  </a:cubicBezTo>
                  <a:cubicBezTo>
                    <a:pt x="81" y="330"/>
                    <a:pt x="85" y="326"/>
                    <a:pt x="85" y="320"/>
                  </a:cubicBezTo>
                  <a:cubicBezTo>
                    <a:pt x="85" y="297"/>
                    <a:pt x="85" y="297"/>
                    <a:pt x="85" y="297"/>
                  </a:cubicBezTo>
                  <a:cubicBezTo>
                    <a:pt x="121" y="292"/>
                    <a:pt x="149" y="261"/>
                    <a:pt x="149" y="224"/>
                  </a:cubicBezTo>
                  <a:close/>
                  <a:moveTo>
                    <a:pt x="21" y="96"/>
                  </a:moveTo>
                  <a:cubicBezTo>
                    <a:pt x="21" y="70"/>
                    <a:pt x="40" y="48"/>
                    <a:pt x="64" y="43"/>
                  </a:cubicBezTo>
                  <a:cubicBezTo>
                    <a:pt x="64" y="148"/>
                    <a:pt x="64" y="148"/>
                    <a:pt x="64" y="148"/>
                  </a:cubicBezTo>
                  <a:cubicBezTo>
                    <a:pt x="40" y="143"/>
                    <a:pt x="21" y="121"/>
                    <a:pt x="21" y="96"/>
                  </a:cubicBezTo>
                  <a:close/>
                  <a:moveTo>
                    <a:pt x="85" y="276"/>
                  </a:moveTo>
                  <a:cubicBezTo>
                    <a:pt x="85" y="171"/>
                    <a:pt x="85" y="171"/>
                    <a:pt x="85" y="171"/>
                  </a:cubicBezTo>
                  <a:cubicBezTo>
                    <a:pt x="110" y="176"/>
                    <a:pt x="128" y="198"/>
                    <a:pt x="128" y="224"/>
                  </a:cubicBezTo>
                  <a:cubicBezTo>
                    <a:pt x="128" y="249"/>
                    <a:pt x="110" y="271"/>
                    <a:pt x="85" y="276"/>
                  </a:cubicBez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accent1"/>
              </a:solidFill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9" tIns="34294" rIns="68589" bIns="34294" numCol="1" anchor="t" anchorCtr="0" compatLnSpc="1">
              <a:prstTxWarp prst="textNoShape">
                <a:avLst/>
              </a:prstTxWarp>
            </a:bodyPr>
            <a:lstStyle/>
            <a:p>
              <a:pPr defTabSz="685891" fontAlgn="base">
                <a:spcBef>
                  <a:spcPct val="0"/>
                </a:spcBef>
                <a:spcAft>
                  <a:spcPct val="0"/>
                </a:spcAft>
              </a:pPr>
              <a:endParaRPr lang="en-US" sz="975" b="1">
                <a:solidFill>
                  <a:srgbClr val="1E2832"/>
                </a:solidFill>
              </a:endParaRPr>
            </a:p>
          </p:txBody>
        </p:sp>
        <p:grpSp>
          <p:nvGrpSpPr>
            <p:cNvPr id="48" name="Groupe 1001">
              <a:extLst>
                <a:ext uri="{FF2B5EF4-FFF2-40B4-BE49-F238E27FC236}">
                  <a16:creationId xmlns:a16="http://schemas.microsoft.com/office/drawing/2014/main" id="{182CEECC-F548-4DE6-B84D-D6382E7BD3EA}"/>
                </a:ext>
              </a:extLst>
            </p:cNvPr>
            <p:cNvGrpSpPr/>
            <p:nvPr/>
          </p:nvGrpSpPr>
          <p:grpSpPr>
            <a:xfrm>
              <a:off x="7381699" y="2280532"/>
              <a:ext cx="675508" cy="690047"/>
              <a:chOff x="9121776" y="3781425"/>
              <a:chExt cx="412750" cy="330200"/>
            </a:xfrm>
          </p:grpSpPr>
          <p:sp>
            <p:nvSpPr>
              <p:cNvPr id="49" name="Freeform 169">
                <a:extLst>
                  <a:ext uri="{FF2B5EF4-FFF2-40B4-BE49-F238E27FC236}">
                    <a16:creationId xmlns:a16="http://schemas.microsoft.com/office/drawing/2014/main" id="{6C2A441F-8EF9-498D-BF10-5FDEFF9CCD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1788" y="3781425"/>
                <a:ext cx="312738" cy="327025"/>
              </a:xfrm>
              <a:custGeom>
                <a:avLst/>
                <a:gdLst>
                  <a:gd name="T0" fmla="*/ 66 w 83"/>
                  <a:gd name="T1" fmla="*/ 16 h 87"/>
                  <a:gd name="T2" fmla="*/ 34 w 83"/>
                  <a:gd name="T3" fmla="*/ 42 h 87"/>
                  <a:gd name="T4" fmla="*/ 19 w 83"/>
                  <a:gd name="T5" fmla="*/ 87 h 87"/>
                  <a:gd name="T6" fmla="*/ 64 w 83"/>
                  <a:gd name="T7" fmla="*/ 54 h 87"/>
                  <a:gd name="T8" fmla="*/ 83 w 83"/>
                  <a:gd name="T9" fmla="*/ 1 h 87"/>
                  <a:gd name="T10" fmla="*/ 22 w 83"/>
                  <a:gd name="T11" fmla="*/ 25 h 87"/>
                  <a:gd name="T12" fmla="*/ 13 w 83"/>
                  <a:gd name="T13" fmla="*/ 87 h 87"/>
                  <a:gd name="T14" fmla="*/ 66 w 83"/>
                  <a:gd name="T15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87">
                    <a:moveTo>
                      <a:pt x="66" y="16"/>
                    </a:moveTo>
                    <a:cubicBezTo>
                      <a:pt x="66" y="16"/>
                      <a:pt x="50" y="21"/>
                      <a:pt x="34" y="42"/>
                    </a:cubicBezTo>
                    <a:cubicBezTo>
                      <a:pt x="19" y="63"/>
                      <a:pt x="19" y="87"/>
                      <a:pt x="19" y="87"/>
                    </a:cubicBezTo>
                    <a:cubicBezTo>
                      <a:pt x="19" y="87"/>
                      <a:pt x="43" y="81"/>
                      <a:pt x="64" y="54"/>
                    </a:cubicBezTo>
                    <a:cubicBezTo>
                      <a:pt x="80" y="36"/>
                      <a:pt x="83" y="6"/>
                      <a:pt x="83" y="1"/>
                    </a:cubicBezTo>
                    <a:cubicBezTo>
                      <a:pt x="82" y="4"/>
                      <a:pt x="43" y="0"/>
                      <a:pt x="22" y="25"/>
                    </a:cubicBezTo>
                    <a:cubicBezTo>
                      <a:pt x="0" y="52"/>
                      <a:pt x="13" y="87"/>
                      <a:pt x="13" y="87"/>
                    </a:cubicBezTo>
                    <a:cubicBezTo>
                      <a:pt x="13" y="87"/>
                      <a:pt x="18" y="34"/>
                      <a:pt x="66" y="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9" tIns="34294" rIns="68589" bIns="34294" numCol="1" anchor="t" anchorCtr="0" compatLnSpc="1">
                <a:prstTxWarp prst="textNoShape">
                  <a:avLst/>
                </a:prstTxWarp>
              </a:bodyPr>
              <a:lstStyle/>
              <a:p>
                <a:pPr defTabSz="68589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75" b="1">
                  <a:solidFill>
                    <a:srgbClr val="1E2832"/>
                  </a:solidFill>
                </a:endParaRPr>
              </a:p>
            </p:txBody>
          </p:sp>
          <p:sp>
            <p:nvSpPr>
              <p:cNvPr id="50" name="Freeform 170">
                <a:extLst>
                  <a:ext uri="{FF2B5EF4-FFF2-40B4-BE49-F238E27FC236}">
                    <a16:creationId xmlns:a16="http://schemas.microsoft.com/office/drawing/2014/main" id="{347B20F2-4AE3-4EE7-85A9-793DE4E8A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1776" y="3930650"/>
                <a:ext cx="171450" cy="180975"/>
              </a:xfrm>
              <a:custGeom>
                <a:avLst/>
                <a:gdLst>
                  <a:gd name="T0" fmla="*/ 9 w 46"/>
                  <a:gd name="T1" fmla="*/ 9 h 48"/>
                  <a:gd name="T2" fmla="*/ 27 w 46"/>
                  <a:gd name="T3" fmla="*/ 24 h 48"/>
                  <a:gd name="T4" fmla="*/ 36 w 46"/>
                  <a:gd name="T5" fmla="*/ 48 h 48"/>
                  <a:gd name="T6" fmla="*/ 11 w 46"/>
                  <a:gd name="T7" fmla="*/ 30 h 48"/>
                  <a:gd name="T8" fmla="*/ 0 w 46"/>
                  <a:gd name="T9" fmla="*/ 1 h 48"/>
                  <a:gd name="T10" fmla="*/ 34 w 46"/>
                  <a:gd name="T11" fmla="*/ 14 h 48"/>
                  <a:gd name="T12" fmla="*/ 39 w 46"/>
                  <a:gd name="T13" fmla="*/ 48 h 48"/>
                  <a:gd name="T14" fmla="*/ 9 w 46"/>
                  <a:gd name="T15" fmla="*/ 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48">
                    <a:moveTo>
                      <a:pt x="9" y="9"/>
                    </a:moveTo>
                    <a:cubicBezTo>
                      <a:pt x="9" y="9"/>
                      <a:pt x="18" y="12"/>
                      <a:pt x="27" y="24"/>
                    </a:cubicBezTo>
                    <a:cubicBezTo>
                      <a:pt x="36" y="35"/>
                      <a:pt x="36" y="48"/>
                      <a:pt x="36" y="48"/>
                    </a:cubicBezTo>
                    <a:cubicBezTo>
                      <a:pt x="36" y="48"/>
                      <a:pt x="23" y="45"/>
                      <a:pt x="11" y="30"/>
                    </a:cubicBezTo>
                    <a:cubicBezTo>
                      <a:pt x="2" y="20"/>
                      <a:pt x="0" y="4"/>
                      <a:pt x="0" y="1"/>
                    </a:cubicBezTo>
                    <a:cubicBezTo>
                      <a:pt x="1" y="2"/>
                      <a:pt x="22" y="0"/>
                      <a:pt x="34" y="14"/>
                    </a:cubicBezTo>
                    <a:cubicBezTo>
                      <a:pt x="46" y="29"/>
                      <a:pt x="39" y="48"/>
                      <a:pt x="39" y="48"/>
                    </a:cubicBezTo>
                    <a:cubicBezTo>
                      <a:pt x="39" y="48"/>
                      <a:pt x="36" y="19"/>
                      <a:pt x="9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9" tIns="34294" rIns="68589" bIns="34294" numCol="1" anchor="t" anchorCtr="0" compatLnSpc="1">
                <a:prstTxWarp prst="textNoShape">
                  <a:avLst/>
                </a:prstTxWarp>
              </a:bodyPr>
              <a:lstStyle/>
              <a:p>
                <a:pPr defTabSz="68589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75" b="1">
                  <a:solidFill>
                    <a:srgbClr val="1E2832"/>
                  </a:solidFill>
                </a:endParaRPr>
              </a:p>
            </p:txBody>
          </p:sp>
        </p:grpSp>
      </p:grpSp>
      <p:sp>
        <p:nvSpPr>
          <p:cNvPr id="60" name="Oval 59">
            <a:extLst>
              <a:ext uri="{FF2B5EF4-FFF2-40B4-BE49-F238E27FC236}">
                <a16:creationId xmlns:a16="http://schemas.microsoft.com/office/drawing/2014/main" id="{97E06DC5-C1F2-4A73-8298-5A09C63A7CCA}"/>
              </a:ext>
            </a:extLst>
          </p:cNvPr>
          <p:cNvSpPr/>
          <p:nvPr/>
        </p:nvSpPr>
        <p:spPr>
          <a:xfrm>
            <a:off x="7038706" y="2797235"/>
            <a:ext cx="617300" cy="6173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007" tIns="54007" rIns="54007" bIns="54007" rtlCol="0" anchor="t" anchorCtr="0">
            <a:noAutofit/>
          </a:bodyPr>
          <a:lstStyle/>
          <a:p>
            <a:pPr defTabSz="685891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</a:pPr>
            <a:endParaRPr lang="de-DE" sz="1125">
              <a:solidFill>
                <a:srgbClr val="1E2832"/>
              </a:solidFill>
            </a:endParaRPr>
          </a:p>
        </p:txBody>
      </p:sp>
      <p:grpSp>
        <p:nvGrpSpPr>
          <p:cNvPr id="51" name="Groupe 464">
            <a:extLst>
              <a:ext uri="{FF2B5EF4-FFF2-40B4-BE49-F238E27FC236}">
                <a16:creationId xmlns:a16="http://schemas.microsoft.com/office/drawing/2014/main" id="{A75B6C75-484D-4579-A5EE-28CEC872CF1A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7177566" y="2926521"/>
            <a:ext cx="339580" cy="353308"/>
            <a:chOff x="4843812" y="5514854"/>
            <a:chExt cx="340460" cy="354223"/>
          </a:xfrm>
          <a:solidFill>
            <a:schemeClr val="accent1"/>
          </a:solidFill>
        </p:grpSpPr>
        <p:sp>
          <p:nvSpPr>
            <p:cNvPr id="53" name="Freeform 126">
              <a:extLst>
                <a:ext uri="{FF2B5EF4-FFF2-40B4-BE49-F238E27FC236}">
                  <a16:creationId xmlns:a16="http://schemas.microsoft.com/office/drawing/2014/main" id="{744BD172-1072-4FF4-9D92-6348F5A54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9184" y="5530939"/>
              <a:ext cx="65088" cy="338138"/>
            </a:xfrm>
            <a:custGeom>
              <a:avLst/>
              <a:gdLst>
                <a:gd name="T0" fmla="*/ 0 w 17"/>
                <a:gd name="T1" fmla="*/ 7 h 90"/>
                <a:gd name="T2" fmla="*/ 8 w 17"/>
                <a:gd name="T3" fmla="*/ 0 h 90"/>
                <a:gd name="T4" fmla="*/ 9 w 17"/>
                <a:gd name="T5" fmla="*/ 0 h 90"/>
                <a:gd name="T6" fmla="*/ 17 w 17"/>
                <a:gd name="T7" fmla="*/ 0 h 90"/>
                <a:gd name="T8" fmla="*/ 17 w 17"/>
                <a:gd name="T9" fmla="*/ 90 h 90"/>
                <a:gd name="T10" fmla="*/ 0 w 17"/>
                <a:gd name="T11" fmla="*/ 90 h 90"/>
                <a:gd name="T12" fmla="*/ 0 w 17"/>
                <a:gd name="T13" fmla="*/ 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90">
                  <a:moveTo>
                    <a:pt x="0" y="7"/>
                  </a:moveTo>
                  <a:cubicBezTo>
                    <a:pt x="0" y="3"/>
                    <a:pt x="4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0" y="90"/>
                    <a:pt x="0" y="90"/>
                    <a:pt x="0" y="90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9" tIns="34294" rIns="68589" bIns="34294" numCol="1" anchor="t" anchorCtr="0" compatLnSpc="1">
              <a:prstTxWarp prst="textNoShape">
                <a:avLst/>
              </a:prstTxWarp>
            </a:bodyPr>
            <a:lstStyle/>
            <a:p>
              <a:pPr defTabSz="685891" fontAlgn="base">
                <a:spcBef>
                  <a:spcPct val="0"/>
                </a:spcBef>
                <a:spcAft>
                  <a:spcPct val="0"/>
                </a:spcAft>
              </a:pPr>
              <a:endParaRPr lang="en-US" sz="975" b="1">
                <a:solidFill>
                  <a:srgbClr val="1E2832"/>
                </a:solidFill>
              </a:endParaRPr>
            </a:p>
          </p:txBody>
        </p:sp>
        <p:sp>
          <p:nvSpPr>
            <p:cNvPr id="54" name="Freeform 127">
              <a:extLst>
                <a:ext uri="{FF2B5EF4-FFF2-40B4-BE49-F238E27FC236}">
                  <a16:creationId xmlns:a16="http://schemas.microsoft.com/office/drawing/2014/main" id="{B585C195-5295-40AD-B358-1D34BA676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1137" y="5626189"/>
              <a:ext cx="60325" cy="242888"/>
            </a:xfrm>
            <a:custGeom>
              <a:avLst/>
              <a:gdLst>
                <a:gd name="T0" fmla="*/ 0 w 16"/>
                <a:gd name="T1" fmla="*/ 8 h 65"/>
                <a:gd name="T2" fmla="*/ 8 w 16"/>
                <a:gd name="T3" fmla="*/ 0 h 65"/>
                <a:gd name="T4" fmla="*/ 9 w 16"/>
                <a:gd name="T5" fmla="*/ 0 h 65"/>
                <a:gd name="T6" fmla="*/ 16 w 16"/>
                <a:gd name="T7" fmla="*/ 0 h 65"/>
                <a:gd name="T8" fmla="*/ 16 w 16"/>
                <a:gd name="T9" fmla="*/ 65 h 65"/>
                <a:gd name="T10" fmla="*/ 0 w 16"/>
                <a:gd name="T11" fmla="*/ 65 h 65"/>
                <a:gd name="T12" fmla="*/ 0 w 16"/>
                <a:gd name="T13" fmla="*/ 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65">
                  <a:moveTo>
                    <a:pt x="0" y="8"/>
                  </a:moveTo>
                  <a:cubicBezTo>
                    <a:pt x="0" y="4"/>
                    <a:pt x="3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0" y="65"/>
                    <a:pt x="0" y="65"/>
                    <a:pt x="0" y="65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9" tIns="34294" rIns="68589" bIns="34294" numCol="1" anchor="t" anchorCtr="0" compatLnSpc="1">
              <a:prstTxWarp prst="textNoShape">
                <a:avLst/>
              </a:prstTxWarp>
            </a:bodyPr>
            <a:lstStyle/>
            <a:p>
              <a:pPr defTabSz="685891" fontAlgn="base">
                <a:spcBef>
                  <a:spcPct val="0"/>
                </a:spcBef>
                <a:spcAft>
                  <a:spcPct val="0"/>
                </a:spcAft>
              </a:pPr>
              <a:endParaRPr lang="en-US" sz="975" b="1">
                <a:solidFill>
                  <a:srgbClr val="1E2832"/>
                </a:solidFill>
              </a:endParaRPr>
            </a:p>
          </p:txBody>
        </p:sp>
        <p:sp>
          <p:nvSpPr>
            <p:cNvPr id="55" name="Freeform 128">
              <a:extLst>
                <a:ext uri="{FF2B5EF4-FFF2-40B4-BE49-F238E27FC236}">
                  <a16:creationId xmlns:a16="http://schemas.microsoft.com/office/drawing/2014/main" id="{D7E5C6E5-C0A4-4F4A-A76A-E22F5B601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475" y="5678577"/>
              <a:ext cx="60325" cy="190500"/>
            </a:xfrm>
            <a:custGeom>
              <a:avLst/>
              <a:gdLst>
                <a:gd name="T0" fmla="*/ 0 w 16"/>
                <a:gd name="T1" fmla="*/ 8 h 51"/>
                <a:gd name="T2" fmla="*/ 8 w 16"/>
                <a:gd name="T3" fmla="*/ 0 h 51"/>
                <a:gd name="T4" fmla="*/ 9 w 16"/>
                <a:gd name="T5" fmla="*/ 0 h 51"/>
                <a:gd name="T6" fmla="*/ 16 w 16"/>
                <a:gd name="T7" fmla="*/ 0 h 51"/>
                <a:gd name="T8" fmla="*/ 16 w 16"/>
                <a:gd name="T9" fmla="*/ 51 h 51"/>
                <a:gd name="T10" fmla="*/ 0 w 16"/>
                <a:gd name="T11" fmla="*/ 51 h 51"/>
                <a:gd name="T12" fmla="*/ 0 w 16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51">
                  <a:moveTo>
                    <a:pt x="0" y="8"/>
                  </a:moveTo>
                  <a:cubicBezTo>
                    <a:pt x="0" y="4"/>
                    <a:pt x="3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9" tIns="34294" rIns="68589" bIns="34294" numCol="1" anchor="t" anchorCtr="0" compatLnSpc="1">
              <a:prstTxWarp prst="textNoShape">
                <a:avLst/>
              </a:prstTxWarp>
            </a:bodyPr>
            <a:lstStyle/>
            <a:p>
              <a:pPr defTabSz="685891" fontAlgn="base">
                <a:spcBef>
                  <a:spcPct val="0"/>
                </a:spcBef>
                <a:spcAft>
                  <a:spcPct val="0"/>
                </a:spcAft>
              </a:pPr>
              <a:endParaRPr lang="en-US" sz="975" b="1">
                <a:solidFill>
                  <a:srgbClr val="1E2832"/>
                </a:solidFill>
              </a:endParaRPr>
            </a:p>
          </p:txBody>
        </p:sp>
        <p:sp>
          <p:nvSpPr>
            <p:cNvPr id="56" name="Freeform 129">
              <a:extLst>
                <a:ext uri="{FF2B5EF4-FFF2-40B4-BE49-F238E27FC236}">
                  <a16:creationId xmlns:a16="http://schemas.microsoft.com/office/drawing/2014/main" id="{41AD180C-5114-4BF7-A3BE-F0DD7B407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812" y="5734139"/>
              <a:ext cx="60325" cy="134938"/>
            </a:xfrm>
            <a:custGeom>
              <a:avLst/>
              <a:gdLst>
                <a:gd name="T0" fmla="*/ 0 w 16"/>
                <a:gd name="T1" fmla="*/ 8 h 36"/>
                <a:gd name="T2" fmla="*/ 7 w 16"/>
                <a:gd name="T3" fmla="*/ 0 h 36"/>
                <a:gd name="T4" fmla="*/ 9 w 16"/>
                <a:gd name="T5" fmla="*/ 0 h 36"/>
                <a:gd name="T6" fmla="*/ 16 w 16"/>
                <a:gd name="T7" fmla="*/ 0 h 36"/>
                <a:gd name="T8" fmla="*/ 16 w 16"/>
                <a:gd name="T9" fmla="*/ 36 h 36"/>
                <a:gd name="T10" fmla="*/ 0 w 16"/>
                <a:gd name="T11" fmla="*/ 36 h 36"/>
                <a:gd name="T12" fmla="*/ 0 w 16"/>
                <a:gd name="T13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6">
                  <a:moveTo>
                    <a:pt x="0" y="8"/>
                  </a:moveTo>
                  <a:cubicBezTo>
                    <a:pt x="0" y="3"/>
                    <a:pt x="3" y="0"/>
                    <a:pt x="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0" y="36"/>
                    <a:pt x="0" y="36"/>
                    <a:pt x="0" y="36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9" tIns="34294" rIns="68589" bIns="34294" numCol="1" anchor="t" anchorCtr="0" compatLnSpc="1">
              <a:prstTxWarp prst="textNoShape">
                <a:avLst/>
              </a:prstTxWarp>
            </a:bodyPr>
            <a:lstStyle/>
            <a:p>
              <a:pPr defTabSz="685891" fontAlgn="base">
                <a:spcBef>
                  <a:spcPct val="0"/>
                </a:spcBef>
                <a:spcAft>
                  <a:spcPct val="0"/>
                </a:spcAft>
              </a:pPr>
              <a:endParaRPr lang="en-US" sz="975" b="1">
                <a:solidFill>
                  <a:srgbClr val="1E2832"/>
                </a:solidFill>
              </a:endParaRPr>
            </a:p>
          </p:txBody>
        </p:sp>
        <p:sp>
          <p:nvSpPr>
            <p:cNvPr id="57" name="Freeform 130">
              <a:extLst>
                <a:ext uri="{FF2B5EF4-FFF2-40B4-BE49-F238E27FC236}">
                  <a16:creationId xmlns:a16="http://schemas.microsoft.com/office/drawing/2014/main" id="{CDCCBBBF-2D44-48FF-B2D7-121CE8613563}"/>
                </a:ext>
              </a:extLst>
            </p:cNvPr>
            <p:cNvSpPr>
              <a:spLocks/>
            </p:cNvSpPr>
            <p:nvPr/>
          </p:nvSpPr>
          <p:spPr bwMode="auto">
            <a:xfrm rot="16844465" flipH="1">
              <a:off x="4899405" y="5480410"/>
              <a:ext cx="158232" cy="227120"/>
            </a:xfrm>
            <a:custGeom>
              <a:avLst/>
              <a:gdLst>
                <a:gd name="T0" fmla="*/ 0 w 86"/>
                <a:gd name="T1" fmla="*/ 68 h 68"/>
                <a:gd name="T2" fmla="*/ 67 w 86"/>
                <a:gd name="T3" fmla="*/ 11 h 68"/>
                <a:gd name="T4" fmla="*/ 64 w 86"/>
                <a:gd name="T5" fmla="*/ 8 h 68"/>
                <a:gd name="T6" fmla="*/ 63 w 86"/>
                <a:gd name="T7" fmla="*/ 5 h 68"/>
                <a:gd name="T8" fmla="*/ 65 w 86"/>
                <a:gd name="T9" fmla="*/ 3 h 68"/>
                <a:gd name="T10" fmla="*/ 82 w 86"/>
                <a:gd name="T11" fmla="*/ 0 h 68"/>
                <a:gd name="T12" fmla="*/ 85 w 86"/>
                <a:gd name="T13" fmla="*/ 3 h 68"/>
                <a:gd name="T14" fmla="*/ 85 w 86"/>
                <a:gd name="T15" fmla="*/ 21 h 68"/>
                <a:gd name="T16" fmla="*/ 83 w 86"/>
                <a:gd name="T17" fmla="*/ 23 h 68"/>
                <a:gd name="T18" fmla="*/ 80 w 86"/>
                <a:gd name="T19" fmla="*/ 23 h 68"/>
                <a:gd name="T20" fmla="*/ 77 w 86"/>
                <a:gd name="T21" fmla="*/ 20 h 68"/>
                <a:gd name="T22" fmla="*/ 0 w 86"/>
                <a:gd name="T2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68">
                  <a:moveTo>
                    <a:pt x="0" y="68"/>
                  </a:moveTo>
                  <a:cubicBezTo>
                    <a:pt x="25" y="53"/>
                    <a:pt x="50" y="36"/>
                    <a:pt x="67" y="11"/>
                  </a:cubicBezTo>
                  <a:cubicBezTo>
                    <a:pt x="66" y="10"/>
                    <a:pt x="65" y="9"/>
                    <a:pt x="64" y="8"/>
                  </a:cubicBezTo>
                  <a:cubicBezTo>
                    <a:pt x="63" y="7"/>
                    <a:pt x="62" y="6"/>
                    <a:pt x="63" y="5"/>
                  </a:cubicBezTo>
                  <a:cubicBezTo>
                    <a:pt x="63" y="4"/>
                    <a:pt x="64" y="3"/>
                    <a:pt x="65" y="3"/>
                  </a:cubicBezTo>
                  <a:cubicBezTo>
                    <a:pt x="71" y="2"/>
                    <a:pt x="77" y="1"/>
                    <a:pt x="82" y="0"/>
                  </a:cubicBezTo>
                  <a:cubicBezTo>
                    <a:pt x="84" y="0"/>
                    <a:pt x="86" y="1"/>
                    <a:pt x="85" y="3"/>
                  </a:cubicBezTo>
                  <a:cubicBezTo>
                    <a:pt x="85" y="9"/>
                    <a:pt x="85" y="15"/>
                    <a:pt x="85" y="21"/>
                  </a:cubicBezTo>
                  <a:cubicBezTo>
                    <a:pt x="85" y="22"/>
                    <a:pt x="84" y="23"/>
                    <a:pt x="83" y="23"/>
                  </a:cubicBezTo>
                  <a:cubicBezTo>
                    <a:pt x="82" y="24"/>
                    <a:pt x="81" y="23"/>
                    <a:pt x="80" y="23"/>
                  </a:cubicBezTo>
                  <a:cubicBezTo>
                    <a:pt x="79" y="22"/>
                    <a:pt x="78" y="21"/>
                    <a:pt x="77" y="20"/>
                  </a:cubicBezTo>
                  <a:cubicBezTo>
                    <a:pt x="56" y="43"/>
                    <a:pt x="30" y="59"/>
                    <a:pt x="0" y="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9" tIns="34294" rIns="68589" bIns="34294" numCol="1" anchor="t" anchorCtr="0" compatLnSpc="1">
              <a:prstTxWarp prst="textNoShape">
                <a:avLst/>
              </a:prstTxWarp>
            </a:bodyPr>
            <a:lstStyle/>
            <a:p>
              <a:pPr defTabSz="685891" fontAlgn="base">
                <a:spcBef>
                  <a:spcPct val="0"/>
                </a:spcBef>
                <a:spcAft>
                  <a:spcPct val="0"/>
                </a:spcAft>
              </a:pPr>
              <a:endParaRPr lang="en-US" sz="975" b="1">
                <a:solidFill>
                  <a:srgbClr val="1E2832"/>
                </a:solidFill>
              </a:endParaRPr>
            </a:p>
          </p:txBody>
        </p:sp>
      </p:grpSp>
      <p:grpSp>
        <p:nvGrpSpPr>
          <p:cNvPr id="63" name="Groupe 538">
            <a:extLst>
              <a:ext uri="{FF2B5EF4-FFF2-40B4-BE49-F238E27FC236}">
                <a16:creationId xmlns:a16="http://schemas.microsoft.com/office/drawing/2014/main" id="{3D00F70A-7842-40A2-A868-E11BBF458F24}"/>
              </a:ext>
            </a:extLst>
          </p:cNvPr>
          <p:cNvGrpSpPr/>
          <p:nvPr/>
        </p:nvGrpSpPr>
        <p:grpSpPr>
          <a:xfrm>
            <a:off x="7087725" y="2304404"/>
            <a:ext cx="485161" cy="363791"/>
            <a:chOff x="860426" y="5451476"/>
            <a:chExt cx="469900" cy="352425"/>
          </a:xfrm>
        </p:grpSpPr>
        <p:sp>
          <p:nvSpPr>
            <p:cNvPr id="64" name="Freeform 132">
              <a:extLst>
                <a:ext uri="{FF2B5EF4-FFF2-40B4-BE49-F238E27FC236}">
                  <a16:creationId xmlns:a16="http://schemas.microsoft.com/office/drawing/2014/main" id="{0B895383-CB07-4B2A-9F5F-CA733346DD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201" y="5451476"/>
              <a:ext cx="142875" cy="90488"/>
            </a:xfrm>
            <a:custGeom>
              <a:avLst/>
              <a:gdLst>
                <a:gd name="T0" fmla="*/ 1 w 38"/>
                <a:gd name="T1" fmla="*/ 5 h 24"/>
                <a:gd name="T2" fmla="*/ 34 w 38"/>
                <a:gd name="T3" fmla="*/ 24 h 24"/>
                <a:gd name="T4" fmla="*/ 36 w 38"/>
                <a:gd name="T5" fmla="*/ 23 h 24"/>
                <a:gd name="T6" fmla="*/ 37 w 38"/>
                <a:gd name="T7" fmla="*/ 21 h 24"/>
                <a:gd name="T8" fmla="*/ 36 w 38"/>
                <a:gd name="T9" fmla="*/ 19 h 24"/>
                <a:gd name="T10" fmla="*/ 4 w 38"/>
                <a:gd name="T11" fmla="*/ 0 h 24"/>
                <a:gd name="T12" fmla="*/ 2 w 38"/>
                <a:gd name="T13" fmla="*/ 1 h 24"/>
                <a:gd name="T14" fmla="*/ 1 w 38"/>
                <a:gd name="T15" fmla="*/ 2 h 24"/>
                <a:gd name="T16" fmla="*/ 1 w 38"/>
                <a:gd name="T17" fmla="*/ 5 h 24"/>
                <a:gd name="T18" fmla="*/ 1 w 38"/>
                <a:gd name="T19" fmla="*/ 5 h 24"/>
                <a:gd name="T20" fmla="*/ 1 w 38"/>
                <a:gd name="T21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24">
                  <a:moveTo>
                    <a:pt x="1" y="5"/>
                  </a:move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6" y="24"/>
                    <a:pt x="36" y="23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8" y="20"/>
                    <a:pt x="37" y="19"/>
                    <a:pt x="36" y="19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4"/>
                    <a:pt x="1" y="5"/>
                  </a:cubicBezTo>
                  <a:close/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9" tIns="34294" rIns="68589" bIns="34294" numCol="1" anchor="t" anchorCtr="0" compatLnSpc="1">
              <a:prstTxWarp prst="textNoShape">
                <a:avLst/>
              </a:prstTxWarp>
            </a:bodyPr>
            <a:lstStyle/>
            <a:p>
              <a:pPr defTabSz="685891" fontAlgn="base">
                <a:spcBef>
                  <a:spcPct val="0"/>
                </a:spcBef>
                <a:spcAft>
                  <a:spcPct val="0"/>
                </a:spcAft>
              </a:pPr>
              <a:endParaRPr lang="en-US" sz="975" b="1">
                <a:solidFill>
                  <a:srgbClr val="1E2832"/>
                </a:solidFill>
              </a:endParaRPr>
            </a:p>
          </p:txBody>
        </p:sp>
        <p:sp>
          <p:nvSpPr>
            <p:cNvPr id="65" name="Freeform 133">
              <a:extLst>
                <a:ext uri="{FF2B5EF4-FFF2-40B4-BE49-F238E27FC236}">
                  <a16:creationId xmlns:a16="http://schemas.microsoft.com/office/drawing/2014/main" id="{320DDA30-9117-482E-A02B-A5D7E3AB5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426" y="5632451"/>
              <a:ext cx="142875" cy="88900"/>
            </a:xfrm>
            <a:custGeom>
              <a:avLst/>
              <a:gdLst>
                <a:gd name="T0" fmla="*/ 36 w 38"/>
                <a:gd name="T1" fmla="*/ 19 h 24"/>
                <a:gd name="T2" fmla="*/ 4 w 38"/>
                <a:gd name="T3" fmla="*/ 0 h 24"/>
                <a:gd name="T4" fmla="*/ 2 w 38"/>
                <a:gd name="T5" fmla="*/ 1 h 24"/>
                <a:gd name="T6" fmla="*/ 1 w 38"/>
                <a:gd name="T7" fmla="*/ 3 h 24"/>
                <a:gd name="T8" fmla="*/ 1 w 38"/>
                <a:gd name="T9" fmla="*/ 5 h 24"/>
                <a:gd name="T10" fmla="*/ 34 w 38"/>
                <a:gd name="T11" fmla="*/ 24 h 24"/>
                <a:gd name="T12" fmla="*/ 36 w 38"/>
                <a:gd name="T13" fmla="*/ 23 h 24"/>
                <a:gd name="T14" fmla="*/ 37 w 38"/>
                <a:gd name="T15" fmla="*/ 22 h 24"/>
                <a:gd name="T16" fmla="*/ 36 w 38"/>
                <a:gd name="T17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4">
                  <a:moveTo>
                    <a:pt x="36" y="19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6" y="24"/>
                    <a:pt x="36" y="23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8" y="21"/>
                    <a:pt x="37" y="20"/>
                    <a:pt x="36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9" tIns="34294" rIns="68589" bIns="34294" numCol="1" anchor="t" anchorCtr="0" compatLnSpc="1">
              <a:prstTxWarp prst="textNoShape">
                <a:avLst/>
              </a:prstTxWarp>
            </a:bodyPr>
            <a:lstStyle/>
            <a:p>
              <a:pPr defTabSz="685891" fontAlgn="base">
                <a:spcBef>
                  <a:spcPct val="0"/>
                </a:spcBef>
                <a:spcAft>
                  <a:spcPct val="0"/>
                </a:spcAft>
              </a:pPr>
              <a:endParaRPr lang="en-US" sz="975" b="1">
                <a:solidFill>
                  <a:srgbClr val="1E2832"/>
                </a:solidFill>
              </a:endParaRPr>
            </a:p>
          </p:txBody>
        </p:sp>
        <p:sp>
          <p:nvSpPr>
            <p:cNvPr id="66" name="Freeform 134">
              <a:extLst>
                <a:ext uri="{FF2B5EF4-FFF2-40B4-BE49-F238E27FC236}">
                  <a16:creationId xmlns:a16="http://schemas.microsoft.com/office/drawing/2014/main" id="{53617B89-8B18-43E7-A9FF-683CB94FF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651" y="5481638"/>
              <a:ext cx="412750" cy="300038"/>
            </a:xfrm>
            <a:custGeom>
              <a:avLst/>
              <a:gdLst>
                <a:gd name="T0" fmla="*/ 109 w 110"/>
                <a:gd name="T1" fmla="*/ 68 h 80"/>
                <a:gd name="T2" fmla="*/ 45 w 110"/>
                <a:gd name="T3" fmla="*/ 35 h 80"/>
                <a:gd name="T4" fmla="*/ 53 w 110"/>
                <a:gd name="T5" fmla="*/ 20 h 80"/>
                <a:gd name="T6" fmla="*/ 53 w 110"/>
                <a:gd name="T7" fmla="*/ 17 h 80"/>
                <a:gd name="T8" fmla="*/ 23 w 110"/>
                <a:gd name="T9" fmla="*/ 0 h 80"/>
                <a:gd name="T10" fmla="*/ 21 w 110"/>
                <a:gd name="T11" fmla="*/ 1 h 80"/>
                <a:gd name="T12" fmla="*/ 0 w 110"/>
                <a:gd name="T13" fmla="*/ 36 h 80"/>
                <a:gd name="T14" fmla="*/ 1 w 110"/>
                <a:gd name="T15" fmla="*/ 39 h 80"/>
                <a:gd name="T16" fmla="*/ 30 w 110"/>
                <a:gd name="T17" fmla="*/ 56 h 80"/>
                <a:gd name="T18" fmla="*/ 33 w 110"/>
                <a:gd name="T19" fmla="*/ 55 h 80"/>
                <a:gd name="T20" fmla="*/ 41 w 110"/>
                <a:gd name="T21" fmla="*/ 40 h 80"/>
                <a:gd name="T22" fmla="*/ 103 w 110"/>
                <a:gd name="T23" fmla="*/ 79 h 80"/>
                <a:gd name="T24" fmla="*/ 105 w 110"/>
                <a:gd name="T25" fmla="*/ 79 h 80"/>
                <a:gd name="T26" fmla="*/ 110 w 110"/>
                <a:gd name="T27" fmla="*/ 71 h 80"/>
                <a:gd name="T28" fmla="*/ 109 w 110"/>
                <a:gd name="T29" fmla="*/ 6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0" h="80">
                  <a:moveTo>
                    <a:pt x="109" y="68"/>
                  </a:moveTo>
                  <a:cubicBezTo>
                    <a:pt x="45" y="35"/>
                    <a:pt x="45" y="35"/>
                    <a:pt x="45" y="35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4" y="19"/>
                    <a:pt x="53" y="18"/>
                    <a:pt x="53" y="1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1" y="0"/>
                    <a:pt x="21" y="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8"/>
                    <a:pt x="1" y="39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1" y="56"/>
                    <a:pt x="32" y="56"/>
                    <a:pt x="33" y="55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103" y="79"/>
                    <a:pt x="103" y="79"/>
                    <a:pt x="103" y="79"/>
                  </a:cubicBezTo>
                  <a:cubicBezTo>
                    <a:pt x="104" y="80"/>
                    <a:pt x="105" y="79"/>
                    <a:pt x="105" y="79"/>
                  </a:cubicBezTo>
                  <a:cubicBezTo>
                    <a:pt x="110" y="71"/>
                    <a:pt x="110" y="71"/>
                    <a:pt x="110" y="71"/>
                  </a:cubicBezTo>
                  <a:cubicBezTo>
                    <a:pt x="110" y="70"/>
                    <a:pt x="110" y="69"/>
                    <a:pt x="109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9" tIns="34294" rIns="68589" bIns="34294" numCol="1" anchor="t" anchorCtr="0" compatLnSpc="1">
              <a:prstTxWarp prst="textNoShape">
                <a:avLst/>
              </a:prstTxWarp>
            </a:bodyPr>
            <a:lstStyle/>
            <a:p>
              <a:pPr defTabSz="685891" fontAlgn="base">
                <a:spcBef>
                  <a:spcPct val="0"/>
                </a:spcBef>
                <a:spcAft>
                  <a:spcPct val="0"/>
                </a:spcAft>
              </a:pPr>
              <a:endParaRPr lang="en-US" sz="975" b="1">
                <a:solidFill>
                  <a:srgbClr val="1E2832"/>
                </a:solidFill>
              </a:endParaRPr>
            </a:p>
          </p:txBody>
        </p:sp>
        <p:sp>
          <p:nvSpPr>
            <p:cNvPr id="67" name="Freeform 135">
              <a:extLst>
                <a:ext uri="{FF2B5EF4-FFF2-40B4-BE49-F238E27FC236}">
                  <a16:creationId xmlns:a16="http://schemas.microsoft.com/office/drawing/2014/main" id="{45BB0F3D-0A47-4DB4-8D45-138AF0383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4288" y="5745163"/>
              <a:ext cx="46038" cy="58738"/>
            </a:xfrm>
            <a:custGeom>
              <a:avLst/>
              <a:gdLst>
                <a:gd name="T0" fmla="*/ 12 w 12"/>
                <a:gd name="T1" fmla="*/ 3 h 16"/>
                <a:gd name="T2" fmla="*/ 9 w 12"/>
                <a:gd name="T3" fmla="*/ 1 h 16"/>
                <a:gd name="T4" fmla="*/ 6 w 12"/>
                <a:gd name="T5" fmla="*/ 2 h 16"/>
                <a:gd name="T6" fmla="*/ 1 w 12"/>
                <a:gd name="T7" fmla="*/ 11 h 16"/>
                <a:gd name="T8" fmla="*/ 2 w 12"/>
                <a:gd name="T9" fmla="*/ 14 h 16"/>
                <a:gd name="T10" fmla="*/ 5 w 12"/>
                <a:gd name="T11" fmla="*/ 16 h 16"/>
                <a:gd name="T12" fmla="*/ 7 w 12"/>
                <a:gd name="T13" fmla="*/ 15 h 16"/>
                <a:gd name="T14" fmla="*/ 11 w 12"/>
                <a:gd name="T15" fmla="*/ 8 h 16"/>
                <a:gd name="T16" fmla="*/ 12 w 12"/>
                <a:gd name="T17" fmla="*/ 3 h 16"/>
                <a:gd name="T18" fmla="*/ 12 w 12"/>
                <a:gd name="T1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6">
                  <a:moveTo>
                    <a:pt x="12" y="3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8" y="0"/>
                    <a:pt x="7" y="1"/>
                    <a:pt x="6" y="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1" y="13"/>
                    <a:pt x="2" y="14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6"/>
                    <a:pt x="7" y="16"/>
                    <a:pt x="7" y="15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6"/>
                    <a:pt x="12" y="5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9" tIns="34294" rIns="68589" bIns="34294" numCol="1" anchor="t" anchorCtr="0" compatLnSpc="1">
              <a:prstTxWarp prst="textNoShape">
                <a:avLst/>
              </a:prstTxWarp>
            </a:bodyPr>
            <a:lstStyle/>
            <a:p>
              <a:pPr defTabSz="685891" fontAlgn="base">
                <a:spcBef>
                  <a:spcPct val="0"/>
                </a:spcBef>
                <a:spcAft>
                  <a:spcPct val="0"/>
                </a:spcAft>
              </a:pPr>
              <a:endParaRPr lang="en-US" sz="975" b="1">
                <a:solidFill>
                  <a:srgbClr val="1E283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23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9C667B75-B790-4FE6-9225-B2EED3712B0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07659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9C667B75-B790-4FE6-9225-B2EED3712B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" name="Rectangle: Top Corners Rounded 144">
            <a:extLst>
              <a:ext uri="{FF2B5EF4-FFF2-40B4-BE49-F238E27FC236}">
                <a16:creationId xmlns:a16="http://schemas.microsoft.com/office/drawing/2014/main" id="{BC15D22B-0A9B-40F4-8276-A8B41AE0FA9D}"/>
              </a:ext>
            </a:extLst>
          </p:cNvPr>
          <p:cNvSpPr/>
          <p:nvPr/>
        </p:nvSpPr>
        <p:spPr>
          <a:xfrm rot="5400000">
            <a:off x="2771786" y="-2771787"/>
            <a:ext cx="1752602" cy="7296177"/>
          </a:xfrm>
          <a:prstGeom prst="round2SameRect">
            <a:avLst>
              <a:gd name="adj1" fmla="val 25430"/>
              <a:gd name="adj2" fmla="val 0"/>
            </a:avLst>
          </a:prstGeom>
          <a:solidFill>
            <a:schemeClr val="accent2"/>
          </a:solidFill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007" tIns="54007" rIns="54007" bIns="54007" rtlCol="0" anchor="t" anchorCtr="0">
            <a:noAutofit/>
          </a:bodyPr>
          <a:lstStyle/>
          <a:p>
            <a:pPr algn="l">
              <a:lnSpc>
                <a:spcPct val="90000"/>
              </a:lnSpc>
              <a:spcBef>
                <a:spcPts val="300"/>
              </a:spcBef>
            </a:pPr>
            <a:endParaRPr lang="en-US" sz="1125" b="0" dirty="0"/>
          </a:p>
        </p:txBody>
      </p:sp>
      <p:sp>
        <p:nvSpPr>
          <p:cNvPr id="146" name="Rectangle: Single Corner Rounded 145">
            <a:extLst>
              <a:ext uri="{FF2B5EF4-FFF2-40B4-BE49-F238E27FC236}">
                <a16:creationId xmlns:a16="http://schemas.microsoft.com/office/drawing/2014/main" id="{24097C82-B801-414B-BE97-61F3F72B6AEB}"/>
              </a:ext>
            </a:extLst>
          </p:cNvPr>
          <p:cNvSpPr/>
          <p:nvPr/>
        </p:nvSpPr>
        <p:spPr>
          <a:xfrm flipH="1">
            <a:off x="4438650" y="1009360"/>
            <a:ext cx="4572000" cy="4030663"/>
          </a:xfrm>
          <a:prstGeom prst="round1Rect">
            <a:avLst>
              <a:gd name="adj" fmla="val 20133"/>
            </a:avLst>
          </a:prstGeom>
          <a:solidFill>
            <a:schemeClr val="bg1"/>
          </a:solidFill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007" tIns="54007" rIns="54007" bIns="54007" rtlCol="0" anchor="t" anchorCtr="0">
            <a:noAutofit/>
          </a:bodyPr>
          <a:lstStyle/>
          <a:p>
            <a:pPr algn="l">
              <a:lnSpc>
                <a:spcPct val="90000"/>
              </a:lnSpc>
              <a:spcBef>
                <a:spcPts val="300"/>
              </a:spcBef>
            </a:pPr>
            <a:endParaRPr lang="en-US" sz="1125" b="0" dirty="0"/>
          </a:p>
        </p:txBody>
      </p:sp>
      <p:sp>
        <p:nvSpPr>
          <p:cNvPr id="43" name="Rectangle: Single Corner Rounded 42">
            <a:extLst>
              <a:ext uri="{FF2B5EF4-FFF2-40B4-BE49-F238E27FC236}">
                <a16:creationId xmlns:a16="http://schemas.microsoft.com/office/drawing/2014/main" id="{2BC62039-163F-417F-B13F-E7C48B8C0803}"/>
              </a:ext>
            </a:extLst>
          </p:cNvPr>
          <p:cNvSpPr/>
          <p:nvPr/>
        </p:nvSpPr>
        <p:spPr>
          <a:xfrm flipH="1">
            <a:off x="4572000" y="1117600"/>
            <a:ext cx="4572000" cy="4030663"/>
          </a:xfrm>
          <a:prstGeom prst="round1Rect">
            <a:avLst>
              <a:gd name="adj" fmla="val 17140"/>
            </a:avLst>
          </a:prstGeom>
          <a:solidFill>
            <a:schemeClr val="accent1"/>
          </a:solidFill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007" tIns="54007" rIns="54007" bIns="54007" rtlCol="0" anchor="t" anchorCtr="0">
            <a:noAutofit/>
          </a:bodyPr>
          <a:lstStyle/>
          <a:p>
            <a:pPr algn="l">
              <a:lnSpc>
                <a:spcPct val="90000"/>
              </a:lnSpc>
              <a:spcBef>
                <a:spcPts val="300"/>
              </a:spcBef>
            </a:pPr>
            <a:endParaRPr lang="en-US" sz="1125" b="0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1D64E972-E07C-4E95-ABFE-15E1BFFBFBFA}"/>
              </a:ext>
            </a:extLst>
          </p:cNvPr>
          <p:cNvSpPr txBox="1">
            <a:spLocks/>
          </p:cNvSpPr>
          <p:nvPr/>
        </p:nvSpPr>
        <p:spPr>
          <a:xfrm>
            <a:off x="5021293" y="1295074"/>
            <a:ext cx="3599159" cy="60435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900" b="1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n-lt"/>
              </a:defRPr>
            </a:lvl1pPr>
          </a:lstStyle>
          <a:p>
            <a:pPr defTabSz="685891"/>
            <a:r>
              <a:rPr lang="en-US" sz="2600" b="0" dirty="0">
                <a:solidFill>
                  <a:srgbClr val="FFFFFF"/>
                </a:solidFill>
              </a:rPr>
              <a:t>… synergizing sustainability  and cost reduction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6F21D7-80EF-47BC-8F84-19E63FE2EE97}"/>
              </a:ext>
            </a:extLst>
          </p:cNvPr>
          <p:cNvSpPr txBox="1"/>
          <p:nvPr/>
        </p:nvSpPr>
        <p:spPr>
          <a:xfrm>
            <a:off x="365570" y="81189"/>
            <a:ext cx="730969" cy="155812"/>
          </a:xfrm>
          <a:prstGeom prst="rect">
            <a:avLst/>
          </a:prstGeom>
          <a:noFill/>
          <a:ln w="9525"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defTabSz="685891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125" dirty="0">
                <a:solidFill>
                  <a:schemeClr val="bg1"/>
                </a:solidFill>
                <a:latin typeface="+mj-lt"/>
                <a:cs typeface="Arial Narrow" pitchFamily="34" charset="0"/>
              </a:rPr>
              <a:t>Our Solution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E0644C-8EF4-4876-9A33-830ADB4C177F}"/>
              </a:ext>
            </a:extLst>
          </p:cNvPr>
          <p:cNvCxnSpPr>
            <a:cxnSpLocks/>
          </p:cNvCxnSpPr>
          <p:nvPr/>
        </p:nvCxnSpPr>
        <p:spPr>
          <a:xfrm>
            <a:off x="365570" y="293449"/>
            <a:ext cx="1792824" cy="0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le 2">
            <a:extLst>
              <a:ext uri="{FF2B5EF4-FFF2-40B4-BE49-F238E27FC236}">
                <a16:creationId xmlns:a16="http://schemas.microsoft.com/office/drawing/2014/main" id="{DCA3D17E-29D1-4384-B021-61FBB4705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20" y="350599"/>
            <a:ext cx="6364333" cy="614335"/>
          </a:xfrm>
        </p:spPr>
        <p:txBody>
          <a:bodyPr vert="horz" lIns="19440" anchor="t"/>
          <a:lstStyle/>
          <a:p>
            <a:r>
              <a:rPr lang="en-US" sz="2800" dirty="0"/>
              <a:t>We promote a behavioral change by rewarding more </a:t>
            </a:r>
            <a:r>
              <a:rPr lang="en-US" sz="2800"/>
              <a:t>eco-friendly </a:t>
            </a:r>
            <a:br>
              <a:rPr lang="en-US" sz="2800"/>
            </a:br>
            <a:r>
              <a:rPr lang="en-US" sz="2800"/>
              <a:t>behavior</a:t>
            </a:r>
            <a:r>
              <a:rPr lang="en-US" sz="2800" dirty="0"/>
              <a:t>…</a:t>
            </a:r>
          </a:p>
        </p:txBody>
      </p:sp>
      <p:sp>
        <p:nvSpPr>
          <p:cNvPr id="105" name="Oval 120">
            <a:extLst>
              <a:ext uri="{FF2B5EF4-FFF2-40B4-BE49-F238E27FC236}">
                <a16:creationId xmlns:a16="http://schemas.microsoft.com/office/drawing/2014/main" id="{D559A8C0-FB28-4FC9-AD10-1941DF9E4DBC}"/>
              </a:ext>
            </a:extLst>
          </p:cNvPr>
          <p:cNvSpPr>
            <a:spLocks/>
          </p:cNvSpPr>
          <p:nvPr/>
        </p:nvSpPr>
        <p:spPr>
          <a:xfrm>
            <a:off x="633552" y="2512403"/>
            <a:ext cx="208746" cy="206158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54007" tIns="54007" rIns="54007" bIns="54007" rtlCol="0" anchor="ctr" anchorCtr="0">
            <a:noAutofit/>
          </a:bodyPr>
          <a:lstStyle/>
          <a:p>
            <a:pPr marL="0" marR="0" lvl="0" indent="0" algn="ctr" defTabSz="685891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  <a:endParaRPr kumimoji="0" lang="en-US" sz="135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6" name="Title104104">
            <a:extLst>
              <a:ext uri="{FF2B5EF4-FFF2-40B4-BE49-F238E27FC236}">
                <a16:creationId xmlns:a16="http://schemas.microsoft.com/office/drawing/2014/main" id="{7BB24CD4-8DC6-4A0C-990F-51B892D65392}"/>
              </a:ext>
            </a:extLst>
          </p:cNvPr>
          <p:cNvSpPr txBox="1">
            <a:spLocks/>
          </p:cNvSpPr>
          <p:nvPr/>
        </p:nvSpPr>
        <p:spPr>
          <a:xfrm>
            <a:off x="1036098" y="2511608"/>
            <a:ext cx="2591033" cy="207749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defTabSz="685891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323C4E"/>
              </a:buClr>
              <a:buSzPct val="100000"/>
              <a:buFontTx/>
              <a:buNone/>
              <a:tabLst/>
              <a:defRPr/>
            </a:pPr>
            <a:r>
              <a:rPr kumimoji="0" lang="en-US" sz="150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 Narrow" pitchFamily="34" charset="0"/>
              </a:rPr>
              <a:t>Train </a:t>
            </a:r>
            <a:r>
              <a:rPr kumimoji="0" lang="en-US" sz="1500" i="0" u="none" strike="noStrike" kern="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 Narrow" pitchFamily="34" charset="0"/>
              </a:rPr>
              <a:t>instead</a:t>
            </a:r>
            <a:r>
              <a:rPr kumimoji="0" lang="en-US" sz="150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 Narrow" pitchFamily="34" charset="0"/>
              </a:rPr>
              <a:t> of plane</a:t>
            </a:r>
          </a:p>
        </p:txBody>
      </p:sp>
      <p:sp>
        <p:nvSpPr>
          <p:cNvPr id="108" name="Oval 122">
            <a:extLst>
              <a:ext uri="{FF2B5EF4-FFF2-40B4-BE49-F238E27FC236}">
                <a16:creationId xmlns:a16="http://schemas.microsoft.com/office/drawing/2014/main" id="{8B2808C9-3B1A-4783-BC4E-D1881C17E82B}"/>
              </a:ext>
            </a:extLst>
          </p:cNvPr>
          <p:cNvSpPr>
            <a:spLocks/>
          </p:cNvSpPr>
          <p:nvPr/>
        </p:nvSpPr>
        <p:spPr>
          <a:xfrm>
            <a:off x="633552" y="2889804"/>
            <a:ext cx="208746" cy="206158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54007" tIns="54007" rIns="54007" bIns="54007" rtlCol="0" anchor="ctr" anchorCtr="0">
            <a:noAutofit/>
          </a:bodyPr>
          <a:lstStyle/>
          <a:p>
            <a:pPr marL="0" marR="0" lvl="0" indent="0" algn="ctr" defTabSz="685891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endParaRPr kumimoji="0" lang="en-US" sz="135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9" name="Title104104">
            <a:extLst>
              <a:ext uri="{FF2B5EF4-FFF2-40B4-BE49-F238E27FC236}">
                <a16:creationId xmlns:a16="http://schemas.microsoft.com/office/drawing/2014/main" id="{47540A3B-19F1-48F0-B5DF-59D510C813B0}"/>
              </a:ext>
            </a:extLst>
          </p:cNvPr>
          <p:cNvSpPr txBox="1">
            <a:spLocks/>
          </p:cNvSpPr>
          <p:nvPr/>
        </p:nvSpPr>
        <p:spPr>
          <a:xfrm>
            <a:off x="1036098" y="2889818"/>
            <a:ext cx="2591033" cy="207749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defTabSz="685891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323C4E"/>
              </a:buClr>
              <a:buSzPct val="100000"/>
              <a:buFontTx/>
              <a:buNone/>
              <a:tabLst/>
              <a:defRPr/>
            </a:pPr>
            <a:r>
              <a:rPr kumimoji="0" lang="en-US" sz="150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 Narrow" pitchFamily="34" charset="0"/>
              </a:rPr>
              <a:t>Economy class</a:t>
            </a:r>
            <a:endParaRPr kumimoji="0" lang="en-US" sz="150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 Narrow" pitchFamily="34" charset="0"/>
            </a:endParaRPr>
          </a:p>
        </p:txBody>
      </p:sp>
      <p:sp>
        <p:nvSpPr>
          <p:cNvPr id="111" name="Oval 124">
            <a:extLst>
              <a:ext uri="{FF2B5EF4-FFF2-40B4-BE49-F238E27FC236}">
                <a16:creationId xmlns:a16="http://schemas.microsoft.com/office/drawing/2014/main" id="{801DB7AC-9287-412F-AABC-41EFFCC86E1B}"/>
              </a:ext>
            </a:extLst>
          </p:cNvPr>
          <p:cNvSpPr>
            <a:spLocks/>
          </p:cNvSpPr>
          <p:nvPr/>
        </p:nvSpPr>
        <p:spPr>
          <a:xfrm>
            <a:off x="633552" y="3268017"/>
            <a:ext cx="208746" cy="206158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54007" tIns="54007" rIns="54007" bIns="54007" rtlCol="0" anchor="ctr" anchorCtr="0">
            <a:noAutofit/>
          </a:bodyPr>
          <a:lstStyle/>
          <a:p>
            <a:pPr marL="0" marR="0" lvl="0" indent="0" algn="ctr" defTabSz="685891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  <a:endParaRPr kumimoji="0" lang="en-US" sz="135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2" name="Title104104">
            <a:extLst>
              <a:ext uri="{FF2B5EF4-FFF2-40B4-BE49-F238E27FC236}">
                <a16:creationId xmlns:a16="http://schemas.microsoft.com/office/drawing/2014/main" id="{F57A1093-79A4-4554-9341-2FAFB7C49464}"/>
              </a:ext>
            </a:extLst>
          </p:cNvPr>
          <p:cNvSpPr txBox="1">
            <a:spLocks/>
          </p:cNvSpPr>
          <p:nvPr/>
        </p:nvSpPr>
        <p:spPr>
          <a:xfrm>
            <a:off x="1036098" y="3268031"/>
            <a:ext cx="2591033" cy="207749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defTabSz="685891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323C4E"/>
              </a:buClr>
              <a:buSzPct val="100000"/>
              <a:buFontTx/>
              <a:buNone/>
              <a:tabLst/>
              <a:defRPr/>
            </a:pPr>
            <a:r>
              <a:rPr kumimoji="0" lang="en-US" sz="150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 Narrow" pitchFamily="34" charset="0"/>
              </a:rPr>
              <a:t>Green airline</a:t>
            </a:r>
            <a:endParaRPr kumimoji="0" lang="en-US" sz="150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 Narrow" pitchFamily="34" charset="0"/>
            </a:endParaRPr>
          </a:p>
        </p:txBody>
      </p:sp>
      <p:sp>
        <p:nvSpPr>
          <p:cNvPr id="114" name="Oval 128">
            <a:extLst>
              <a:ext uri="{FF2B5EF4-FFF2-40B4-BE49-F238E27FC236}">
                <a16:creationId xmlns:a16="http://schemas.microsoft.com/office/drawing/2014/main" id="{81B4D855-EAFF-4D09-9B74-F723D5C423A2}"/>
              </a:ext>
            </a:extLst>
          </p:cNvPr>
          <p:cNvSpPr>
            <a:spLocks/>
          </p:cNvSpPr>
          <p:nvPr/>
        </p:nvSpPr>
        <p:spPr>
          <a:xfrm>
            <a:off x="633552" y="3646229"/>
            <a:ext cx="208746" cy="206158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54007" tIns="54007" rIns="54007" bIns="54007" rtlCol="0" anchor="ctr" anchorCtr="0">
            <a:noAutofit/>
          </a:bodyPr>
          <a:lstStyle/>
          <a:p>
            <a:pPr marL="0" marR="0" lvl="0" indent="0" algn="ctr" defTabSz="685891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4</a:t>
            </a:r>
            <a:endParaRPr kumimoji="0" lang="en-US" sz="135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5" name="Title104104">
            <a:extLst>
              <a:ext uri="{FF2B5EF4-FFF2-40B4-BE49-F238E27FC236}">
                <a16:creationId xmlns:a16="http://schemas.microsoft.com/office/drawing/2014/main" id="{BF3D18AC-FDAE-4741-AAC9-E92E5350885C}"/>
              </a:ext>
            </a:extLst>
          </p:cNvPr>
          <p:cNvSpPr txBox="1">
            <a:spLocks/>
          </p:cNvSpPr>
          <p:nvPr/>
        </p:nvSpPr>
        <p:spPr>
          <a:xfrm>
            <a:off x="1036098" y="3646243"/>
            <a:ext cx="2591033" cy="207749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defTabSz="685891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323C4E"/>
              </a:buClr>
              <a:buSzPct val="100000"/>
              <a:buFontTx/>
              <a:buNone/>
              <a:tabLst/>
              <a:defRPr/>
            </a:pPr>
            <a:r>
              <a:rPr kumimoji="0" lang="en-US" sz="150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 Narrow" pitchFamily="34" charset="0"/>
              </a:rPr>
              <a:t>Green hotel </a:t>
            </a:r>
            <a:endParaRPr kumimoji="0" lang="en-US" sz="150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 Narrow" pitchFamily="34" charset="0"/>
            </a:endParaRPr>
          </a:p>
        </p:txBody>
      </p:sp>
      <p:sp>
        <p:nvSpPr>
          <p:cNvPr id="116" name="Rectangle: Rounded Corners 135">
            <a:extLst>
              <a:ext uri="{FF2B5EF4-FFF2-40B4-BE49-F238E27FC236}">
                <a16:creationId xmlns:a16="http://schemas.microsoft.com/office/drawing/2014/main" id="{3DA19C48-7E2E-490E-B45D-2FFC2AAABCFA}"/>
              </a:ext>
            </a:extLst>
          </p:cNvPr>
          <p:cNvSpPr>
            <a:spLocks/>
          </p:cNvSpPr>
          <p:nvPr/>
        </p:nvSpPr>
        <p:spPr>
          <a:xfrm>
            <a:off x="365569" y="2182981"/>
            <a:ext cx="3635452" cy="1978333"/>
          </a:xfrm>
          <a:prstGeom prst="roundRect">
            <a:avLst>
              <a:gd name="adj" fmla="val 4664"/>
            </a:avLst>
          </a:prstGeom>
          <a:noFill/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lIns="54007" tIns="54007" rIns="54007" bIns="54007" rtlCol="0" anchor="ctr" anchorCtr="0">
            <a:noAutofit/>
          </a:bodyPr>
          <a:lstStyle/>
          <a:p>
            <a:pPr marL="0" marR="0" lvl="0" indent="0" algn="ctr" defTabSz="685891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75" b="1" i="0" u="none" strike="noStrike" kern="0" cap="none" spc="0" normalizeH="0" baseline="0" noProof="0">
              <a:ln>
                <a:noFill/>
              </a:ln>
              <a:solidFill>
                <a:srgbClr val="6482F5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685891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75" b="1" i="0" u="none" strike="noStrike" kern="0" cap="none" spc="0" normalizeH="0" baseline="0" noProof="0" dirty="0">
              <a:ln>
                <a:noFill/>
              </a:ln>
              <a:solidFill>
                <a:srgbClr val="6482F5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17" name="Group 3">
            <a:extLst>
              <a:ext uri="{FF2B5EF4-FFF2-40B4-BE49-F238E27FC236}">
                <a16:creationId xmlns:a16="http://schemas.microsoft.com/office/drawing/2014/main" id="{BFB651FE-E9CC-48A7-85AB-D2DABB49F32C}"/>
              </a:ext>
            </a:extLst>
          </p:cNvPr>
          <p:cNvGrpSpPr/>
          <p:nvPr/>
        </p:nvGrpSpPr>
        <p:grpSpPr>
          <a:xfrm>
            <a:off x="3211942" y="3422420"/>
            <a:ext cx="1078096" cy="1086961"/>
            <a:chOff x="5536934" y="1737496"/>
            <a:chExt cx="1084878" cy="1070166"/>
          </a:xfrm>
          <a:solidFill>
            <a:srgbClr val="D1DAFC"/>
          </a:solidFill>
        </p:grpSpPr>
        <p:sp>
          <p:nvSpPr>
            <p:cNvPr id="118" name="Oval 83">
              <a:extLst>
                <a:ext uri="{FF2B5EF4-FFF2-40B4-BE49-F238E27FC236}">
                  <a16:creationId xmlns:a16="http://schemas.microsoft.com/office/drawing/2014/main" id="{AA28474C-772E-4178-A341-98F6F61222BA}"/>
                </a:ext>
              </a:extLst>
            </p:cNvPr>
            <p:cNvSpPr/>
            <p:nvPr/>
          </p:nvSpPr>
          <p:spPr>
            <a:xfrm>
              <a:off x="5536934" y="1737496"/>
              <a:ext cx="1084878" cy="1070166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</a:ln>
            <a:effectLst/>
          </p:spPr>
          <p:txBody>
            <a:bodyPr lIns="54007" tIns="54007" rIns="54007" bIns="54007" rtlCol="0" anchor="t" anchorCtr="0">
              <a:noAutofit/>
            </a:bodyPr>
            <a:lstStyle/>
            <a:p>
              <a:pPr marL="0" marR="0" lvl="0" indent="0" defTabSz="685891" eaLnBrk="1" fontAlgn="base" latinLnBrk="0" hangingPunct="1">
                <a:lnSpc>
                  <a:spcPct val="9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25" b="0" i="0" u="none" strike="noStrike" kern="0" cap="none" spc="0" normalizeH="0" baseline="0" noProof="0" dirty="0">
                <a:ln>
                  <a:noFill/>
                </a:ln>
                <a:solidFill>
                  <a:srgbClr val="1E2832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9" name="Title104104">
              <a:extLst>
                <a:ext uri="{FF2B5EF4-FFF2-40B4-BE49-F238E27FC236}">
                  <a16:creationId xmlns:a16="http://schemas.microsoft.com/office/drawing/2014/main" id="{908EAEC7-DD71-4390-B2E5-36863EB7C302}"/>
                </a:ext>
              </a:extLst>
            </p:cNvPr>
            <p:cNvSpPr txBox="1">
              <a:spLocks/>
            </p:cNvSpPr>
            <p:nvPr/>
          </p:nvSpPr>
          <p:spPr>
            <a:xfrm>
              <a:off x="5572062" y="1920705"/>
              <a:ext cx="1014621" cy="71967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lIns="0" tIns="0" rIns="0" bIns="0" rtlCol="0" anchor="t">
              <a:spAutoFit/>
            </a:bodyPr>
            <a:lstStyle/>
            <a:p>
              <a:pPr marL="0" marR="0" lvl="0" indent="0" algn="ctr" defTabSz="685891" eaLnBrk="1" fontAlgn="base" latinLnBrk="0" hangingPunct="1">
                <a:lnSpc>
                  <a:spcPct val="90000"/>
                </a:lnSpc>
                <a:spcBef>
                  <a:spcPts val="3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sym typeface="+mn-lt"/>
                </a:rPr>
                <a:t>in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sym typeface="+mn-lt"/>
                </a:rPr>
                <a:t> 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sym typeface="+mn-lt"/>
                </a:rPr>
                <a:t>90% </a:t>
              </a:r>
            </a:p>
            <a:p>
              <a:pPr marL="0" marR="0" lvl="0" indent="0" algn="ctr" defTabSz="685891" eaLnBrk="1" fontAlgn="base" latinLnBrk="0" hangingPunct="1">
                <a:lnSpc>
                  <a:spcPct val="90000"/>
                </a:lnSpc>
                <a:spcBef>
                  <a:spcPts val="3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sym typeface="+mn-lt"/>
                </a:rPr>
                <a:t>eco-friendly = cheaper </a:t>
              </a: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sym typeface="+mn-lt"/>
                </a:rPr>
                <a:t>alternative</a:t>
              </a:r>
              <a:endParaRPr kumimoji="0" lang="en-US" sz="1000" b="0" i="0" u="none" strike="noStrike" kern="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 Narrow" pitchFamily="34" charset="0"/>
              </a:endParaRPr>
            </a:p>
          </p:txBody>
        </p:sp>
      </p:grpSp>
      <p:sp>
        <p:nvSpPr>
          <p:cNvPr id="120" name="Textfeld 75">
            <a:extLst>
              <a:ext uri="{FF2B5EF4-FFF2-40B4-BE49-F238E27FC236}">
                <a16:creationId xmlns:a16="http://schemas.microsoft.com/office/drawing/2014/main" id="{5EECEC02-73E2-4549-AE37-C4305F197DE2}"/>
              </a:ext>
            </a:extLst>
          </p:cNvPr>
          <p:cNvSpPr txBox="1">
            <a:spLocks/>
          </p:cNvSpPr>
          <p:nvPr/>
        </p:nvSpPr>
        <p:spPr>
          <a:xfrm>
            <a:off x="5385960" y="2297640"/>
            <a:ext cx="2307733" cy="8656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685891" fontAlgn="base">
              <a:spcBef>
                <a:spcPct val="0"/>
              </a:spcBef>
              <a:spcAft>
                <a:spcPct val="0"/>
              </a:spcAft>
            </a:pPr>
            <a:r>
              <a:rPr lang="en-US" sz="1275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MUC</a:t>
            </a:r>
            <a:r>
              <a:rPr lang="en-US" sz="1275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-BER, Monday, 8:00 am</a:t>
            </a:r>
          </a:p>
          <a:p>
            <a:pPr defTabSz="685891" fontAlgn="base">
              <a:spcBef>
                <a:spcPct val="0"/>
              </a:spcBef>
              <a:spcAft>
                <a:spcPct val="0"/>
              </a:spcAft>
            </a:pPr>
            <a:endParaRPr lang="en-US" sz="600" b="1" dirty="0">
              <a:solidFill>
                <a:srgbClr val="FFFFFF"/>
              </a:solidFill>
            </a:endParaRPr>
          </a:p>
          <a:p>
            <a:pPr defTabSz="685891" fontAlgn="base">
              <a:spcBef>
                <a:spcPct val="0"/>
              </a:spcBef>
              <a:spcAft>
                <a:spcPct val="0"/>
              </a:spcAft>
              <a:tabLst>
                <a:tab pos="1813564" algn="r"/>
              </a:tabLst>
            </a:pPr>
            <a:r>
              <a:rPr lang="en-US" sz="1275" dirty="0">
                <a:solidFill>
                  <a:srgbClr val="FFFFFF"/>
                </a:solidFill>
              </a:rPr>
              <a:t>Flight Eco:	</a:t>
            </a:r>
            <a:endParaRPr lang="en-US" sz="1275" baseline="-25000" dirty="0">
              <a:solidFill>
                <a:srgbClr val="FFFFFF"/>
              </a:solidFill>
            </a:endParaRPr>
          </a:p>
          <a:p>
            <a:pPr defTabSz="685891" fontAlgn="base">
              <a:spcBef>
                <a:spcPct val="0"/>
              </a:spcBef>
              <a:spcAft>
                <a:spcPct val="0"/>
              </a:spcAft>
              <a:tabLst>
                <a:tab pos="1813564" algn="r"/>
              </a:tabLst>
            </a:pPr>
            <a:br>
              <a:rPr lang="en-US" sz="600" dirty="0">
                <a:solidFill>
                  <a:srgbClr val="FFFFFF"/>
                </a:solidFill>
              </a:rPr>
            </a:br>
            <a:r>
              <a:rPr lang="en-US" sz="1275" dirty="0">
                <a:solidFill>
                  <a:srgbClr val="FFFFFF"/>
                </a:solidFill>
              </a:rPr>
              <a:t>Train </a:t>
            </a:r>
            <a:r>
              <a:rPr lang="en-US" sz="1275" dirty="0" err="1">
                <a:solidFill>
                  <a:srgbClr val="FFFFFF"/>
                </a:solidFill>
              </a:rPr>
              <a:t>1.Cl</a:t>
            </a:r>
            <a:r>
              <a:rPr lang="en-US" sz="1275" dirty="0">
                <a:solidFill>
                  <a:srgbClr val="FFFFFF"/>
                </a:solidFill>
              </a:rPr>
              <a:t>.:	</a:t>
            </a:r>
          </a:p>
        </p:txBody>
      </p:sp>
      <p:sp>
        <p:nvSpPr>
          <p:cNvPr id="121" name="Textfeld 76">
            <a:extLst>
              <a:ext uri="{FF2B5EF4-FFF2-40B4-BE49-F238E27FC236}">
                <a16:creationId xmlns:a16="http://schemas.microsoft.com/office/drawing/2014/main" id="{4D357F61-459F-4B73-878C-1C93C23EA58F}"/>
              </a:ext>
            </a:extLst>
          </p:cNvPr>
          <p:cNvSpPr txBox="1">
            <a:spLocks/>
          </p:cNvSpPr>
          <p:nvPr/>
        </p:nvSpPr>
        <p:spPr>
          <a:xfrm>
            <a:off x="5385960" y="3475780"/>
            <a:ext cx="991183" cy="8656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685891" fontAlgn="base">
              <a:spcBef>
                <a:spcPct val="0"/>
              </a:spcBef>
              <a:spcAft>
                <a:spcPct val="0"/>
              </a:spcAft>
            </a:pPr>
            <a:r>
              <a:rPr lang="en-US" sz="1275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FRA-NYC</a:t>
            </a:r>
          </a:p>
          <a:p>
            <a:pPr defTabSz="685891" fontAlgn="base">
              <a:spcBef>
                <a:spcPct val="0"/>
              </a:spcBef>
              <a:spcAft>
                <a:spcPct val="0"/>
              </a:spcAft>
            </a:pPr>
            <a:endParaRPr lang="en-US" sz="600" b="1" dirty="0">
              <a:solidFill>
                <a:srgbClr val="FFFFFF"/>
              </a:solidFill>
            </a:endParaRPr>
          </a:p>
          <a:p>
            <a:pPr defTabSz="685891" fontAlgn="base">
              <a:spcBef>
                <a:spcPct val="0"/>
              </a:spcBef>
              <a:spcAft>
                <a:spcPct val="0"/>
              </a:spcAft>
              <a:tabLst>
                <a:tab pos="1813564" algn="r"/>
              </a:tabLst>
            </a:pPr>
            <a:r>
              <a:rPr lang="en-US" sz="1275" dirty="0">
                <a:solidFill>
                  <a:srgbClr val="FFFFFF"/>
                </a:solidFill>
              </a:rPr>
              <a:t>Flight Bus:</a:t>
            </a:r>
          </a:p>
          <a:p>
            <a:pPr defTabSz="685891" fontAlgn="base">
              <a:spcBef>
                <a:spcPct val="0"/>
              </a:spcBef>
              <a:spcAft>
                <a:spcPct val="0"/>
              </a:spcAft>
              <a:tabLst>
                <a:tab pos="1813564" algn="r"/>
              </a:tabLst>
            </a:pPr>
            <a:br>
              <a:rPr lang="en-US" sz="600" dirty="0">
                <a:solidFill>
                  <a:srgbClr val="FFFFFF"/>
                </a:solidFill>
              </a:rPr>
            </a:br>
            <a:r>
              <a:rPr lang="en-US" sz="1275" dirty="0">
                <a:solidFill>
                  <a:srgbClr val="FFFFFF"/>
                </a:solidFill>
              </a:rPr>
              <a:t>Flight Eco:</a:t>
            </a:r>
          </a:p>
        </p:txBody>
      </p:sp>
      <p:grpSp>
        <p:nvGrpSpPr>
          <p:cNvPr id="122" name="Groupe 608">
            <a:extLst>
              <a:ext uri="{FF2B5EF4-FFF2-40B4-BE49-F238E27FC236}">
                <a16:creationId xmlns:a16="http://schemas.microsoft.com/office/drawing/2014/main" id="{360F55D0-3247-4A62-A53A-FD31A3640986}"/>
              </a:ext>
            </a:extLst>
          </p:cNvPr>
          <p:cNvGrpSpPr/>
          <p:nvPr/>
        </p:nvGrpSpPr>
        <p:grpSpPr>
          <a:xfrm>
            <a:off x="4953572" y="3857274"/>
            <a:ext cx="358151" cy="379857"/>
            <a:chOff x="4246563" y="5681663"/>
            <a:chExt cx="439737" cy="427038"/>
          </a:xfrm>
          <a:solidFill>
            <a:srgbClr val="1E2832"/>
          </a:solidFill>
        </p:grpSpPr>
        <p:sp>
          <p:nvSpPr>
            <p:cNvPr id="123" name="Freeform 370">
              <a:extLst>
                <a:ext uri="{FF2B5EF4-FFF2-40B4-BE49-F238E27FC236}">
                  <a16:creationId xmlns:a16="http://schemas.microsoft.com/office/drawing/2014/main" id="{12C59484-7BFB-4776-AC24-054CDCF0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250" y="5846763"/>
              <a:ext cx="98425" cy="261938"/>
            </a:xfrm>
            <a:custGeom>
              <a:avLst/>
              <a:gdLst>
                <a:gd name="T0" fmla="*/ 28 w 29"/>
                <a:gd name="T1" fmla="*/ 50 h 77"/>
                <a:gd name="T2" fmla="*/ 24 w 29"/>
                <a:gd name="T3" fmla="*/ 1 h 77"/>
                <a:gd name="T4" fmla="*/ 23 w 29"/>
                <a:gd name="T5" fmla="*/ 0 h 77"/>
                <a:gd name="T6" fmla="*/ 22 w 29"/>
                <a:gd name="T7" fmla="*/ 0 h 77"/>
                <a:gd name="T8" fmla="*/ 0 w 29"/>
                <a:gd name="T9" fmla="*/ 24 h 77"/>
                <a:gd name="T10" fmla="*/ 0 w 29"/>
                <a:gd name="T11" fmla="*/ 25 h 77"/>
                <a:gd name="T12" fmla="*/ 10 w 29"/>
                <a:gd name="T13" fmla="*/ 65 h 77"/>
                <a:gd name="T14" fmla="*/ 11 w 29"/>
                <a:gd name="T15" fmla="*/ 71 h 77"/>
                <a:gd name="T16" fmla="*/ 12 w 29"/>
                <a:gd name="T17" fmla="*/ 77 h 77"/>
                <a:gd name="T18" fmla="*/ 14 w 29"/>
                <a:gd name="T19" fmla="*/ 75 h 77"/>
                <a:gd name="T20" fmla="*/ 24 w 29"/>
                <a:gd name="T21" fmla="*/ 64 h 77"/>
                <a:gd name="T22" fmla="*/ 28 w 29"/>
                <a:gd name="T23" fmla="*/ 5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77">
                  <a:moveTo>
                    <a:pt x="28" y="50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5"/>
                    <a:pt x="11" y="68"/>
                    <a:pt x="11" y="71"/>
                  </a:cubicBezTo>
                  <a:cubicBezTo>
                    <a:pt x="12" y="74"/>
                    <a:pt x="12" y="77"/>
                    <a:pt x="12" y="77"/>
                  </a:cubicBezTo>
                  <a:cubicBezTo>
                    <a:pt x="12" y="77"/>
                    <a:pt x="13" y="76"/>
                    <a:pt x="14" y="75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3"/>
                    <a:pt x="29" y="60"/>
                    <a:pt x="28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9" tIns="34294" rIns="68589" bIns="3429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68589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1" i="0" u="none" strike="noStrike" kern="0" cap="none" spc="0" normalizeH="0" baseline="0" noProof="0" dirty="0">
                <a:ln>
                  <a:noFill/>
                </a:ln>
                <a:solidFill>
                  <a:srgbClr val="323C4E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Freeform 371">
              <a:extLst>
                <a:ext uri="{FF2B5EF4-FFF2-40B4-BE49-F238E27FC236}">
                  <a16:creationId xmlns:a16="http://schemas.microsoft.com/office/drawing/2014/main" id="{73F28EC3-39AF-4BF9-94E6-5E57F5657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250" y="5681663"/>
              <a:ext cx="400050" cy="414338"/>
            </a:xfrm>
            <a:custGeom>
              <a:avLst/>
              <a:gdLst>
                <a:gd name="T0" fmla="*/ 115 w 118"/>
                <a:gd name="T1" fmla="*/ 3 h 121"/>
                <a:gd name="T2" fmla="*/ 105 w 118"/>
                <a:gd name="T3" fmla="*/ 0 h 121"/>
                <a:gd name="T4" fmla="*/ 91 w 118"/>
                <a:gd name="T5" fmla="*/ 4 h 121"/>
                <a:gd name="T6" fmla="*/ 25 w 118"/>
                <a:gd name="T7" fmla="*/ 75 h 121"/>
                <a:gd name="T8" fmla="*/ 5 w 118"/>
                <a:gd name="T9" fmla="*/ 74 h 121"/>
                <a:gd name="T10" fmla="*/ 5 w 118"/>
                <a:gd name="T11" fmla="*/ 74 h 121"/>
                <a:gd name="T12" fmla="*/ 0 w 118"/>
                <a:gd name="T13" fmla="*/ 83 h 121"/>
                <a:gd name="T14" fmla="*/ 0 w 118"/>
                <a:gd name="T15" fmla="*/ 83 h 121"/>
                <a:gd name="T16" fmla="*/ 0 w 118"/>
                <a:gd name="T17" fmla="*/ 84 h 121"/>
                <a:gd name="T18" fmla="*/ 26 w 118"/>
                <a:gd name="T19" fmla="*/ 95 h 121"/>
                <a:gd name="T20" fmla="*/ 34 w 118"/>
                <a:gd name="T21" fmla="*/ 121 h 121"/>
                <a:gd name="T22" fmla="*/ 34 w 118"/>
                <a:gd name="T23" fmla="*/ 121 h 121"/>
                <a:gd name="T24" fmla="*/ 34 w 118"/>
                <a:gd name="T25" fmla="*/ 121 h 121"/>
                <a:gd name="T26" fmla="*/ 35 w 118"/>
                <a:gd name="T27" fmla="*/ 121 h 121"/>
                <a:gd name="T28" fmla="*/ 46 w 118"/>
                <a:gd name="T29" fmla="*/ 116 h 121"/>
                <a:gd name="T30" fmla="*/ 46 w 118"/>
                <a:gd name="T31" fmla="*/ 116 h 121"/>
                <a:gd name="T32" fmla="*/ 45 w 118"/>
                <a:gd name="T33" fmla="*/ 96 h 121"/>
                <a:gd name="T34" fmla="*/ 114 w 118"/>
                <a:gd name="T35" fmla="*/ 27 h 121"/>
                <a:gd name="T36" fmla="*/ 118 w 118"/>
                <a:gd name="T37" fmla="*/ 15 h 121"/>
                <a:gd name="T38" fmla="*/ 115 w 118"/>
                <a:gd name="T39" fmla="*/ 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8" h="121">
                  <a:moveTo>
                    <a:pt x="115" y="3"/>
                  </a:moveTo>
                  <a:cubicBezTo>
                    <a:pt x="112" y="1"/>
                    <a:pt x="108" y="0"/>
                    <a:pt x="105" y="0"/>
                  </a:cubicBezTo>
                  <a:cubicBezTo>
                    <a:pt x="99" y="0"/>
                    <a:pt x="94" y="2"/>
                    <a:pt x="91" y="4"/>
                  </a:cubicBezTo>
                  <a:cubicBezTo>
                    <a:pt x="87" y="8"/>
                    <a:pt x="34" y="66"/>
                    <a:pt x="25" y="75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54" y="86"/>
                    <a:pt x="110" y="31"/>
                    <a:pt x="114" y="27"/>
                  </a:cubicBezTo>
                  <a:cubicBezTo>
                    <a:pt x="116" y="25"/>
                    <a:pt x="118" y="20"/>
                    <a:pt x="118" y="15"/>
                  </a:cubicBezTo>
                  <a:cubicBezTo>
                    <a:pt x="118" y="11"/>
                    <a:pt x="117" y="6"/>
                    <a:pt x="11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9" tIns="34294" rIns="68589" bIns="3429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68589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1" i="0" u="none" strike="noStrike" kern="0" cap="none" spc="0" normalizeH="0" baseline="0" noProof="0" dirty="0">
                <a:ln>
                  <a:noFill/>
                </a:ln>
                <a:solidFill>
                  <a:srgbClr val="323C4E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Freeform 372">
              <a:extLst>
                <a:ext uri="{FF2B5EF4-FFF2-40B4-BE49-F238E27FC236}">
                  <a16:creationId xmlns:a16="http://schemas.microsoft.com/office/drawing/2014/main" id="{AC87B00B-A578-4DD2-BB9F-708B1D359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6563" y="5743575"/>
              <a:ext cx="269875" cy="103188"/>
            </a:xfrm>
            <a:custGeom>
              <a:avLst/>
              <a:gdLst>
                <a:gd name="T0" fmla="*/ 28 w 80"/>
                <a:gd name="T1" fmla="*/ 1 h 30"/>
                <a:gd name="T2" fmla="*/ 80 w 80"/>
                <a:gd name="T3" fmla="*/ 5 h 30"/>
                <a:gd name="T4" fmla="*/ 80 w 80"/>
                <a:gd name="T5" fmla="*/ 6 h 30"/>
                <a:gd name="T6" fmla="*/ 80 w 80"/>
                <a:gd name="T7" fmla="*/ 6 h 30"/>
                <a:gd name="T8" fmla="*/ 56 w 80"/>
                <a:gd name="T9" fmla="*/ 29 h 30"/>
                <a:gd name="T10" fmla="*/ 55 w 80"/>
                <a:gd name="T11" fmla="*/ 30 h 30"/>
                <a:gd name="T12" fmla="*/ 13 w 80"/>
                <a:gd name="T13" fmla="*/ 20 h 30"/>
                <a:gd name="T14" fmla="*/ 7 w 80"/>
                <a:gd name="T15" fmla="*/ 18 h 30"/>
                <a:gd name="T16" fmla="*/ 0 w 80"/>
                <a:gd name="T17" fmla="*/ 18 h 30"/>
                <a:gd name="T18" fmla="*/ 2 w 80"/>
                <a:gd name="T19" fmla="*/ 16 h 30"/>
                <a:gd name="T20" fmla="*/ 14 w 80"/>
                <a:gd name="T21" fmla="*/ 4 h 30"/>
                <a:gd name="T22" fmla="*/ 28 w 80"/>
                <a:gd name="T23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30">
                  <a:moveTo>
                    <a:pt x="28" y="1"/>
                  </a:move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30"/>
                    <a:pt x="55" y="30"/>
                    <a:pt x="55" y="3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9" y="19"/>
                    <a:pt x="7" y="18"/>
                  </a:cubicBezTo>
                  <a:cubicBezTo>
                    <a:pt x="3" y="18"/>
                    <a:pt x="0" y="18"/>
                    <a:pt x="0" y="18"/>
                  </a:cubicBezTo>
                  <a:cubicBezTo>
                    <a:pt x="0" y="17"/>
                    <a:pt x="1" y="16"/>
                    <a:pt x="2" y="16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8" y="0"/>
                    <a:pt x="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9" tIns="34294" rIns="68589" bIns="3429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68589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1" i="0" u="none" strike="noStrike" kern="0" cap="none" spc="0" normalizeH="0" baseline="0" noProof="0" dirty="0">
                <a:ln>
                  <a:noFill/>
                </a:ln>
                <a:solidFill>
                  <a:srgbClr val="323C4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6" name="Groupe 275">
            <a:extLst>
              <a:ext uri="{FF2B5EF4-FFF2-40B4-BE49-F238E27FC236}">
                <a16:creationId xmlns:a16="http://schemas.microsoft.com/office/drawing/2014/main" id="{CE1138B2-9855-4BC2-A6B0-D2546B7A9324}"/>
              </a:ext>
            </a:extLst>
          </p:cNvPr>
          <p:cNvGrpSpPr/>
          <p:nvPr/>
        </p:nvGrpSpPr>
        <p:grpSpPr>
          <a:xfrm>
            <a:off x="4954822" y="2640201"/>
            <a:ext cx="341971" cy="441393"/>
            <a:chOff x="10285413" y="649288"/>
            <a:chExt cx="452438" cy="723900"/>
          </a:xfrm>
          <a:solidFill>
            <a:srgbClr val="FFFFFF"/>
          </a:solidFill>
        </p:grpSpPr>
        <p:sp>
          <p:nvSpPr>
            <p:cNvPr id="127" name="Freeform 40">
              <a:extLst>
                <a:ext uri="{FF2B5EF4-FFF2-40B4-BE49-F238E27FC236}">
                  <a16:creationId xmlns:a16="http://schemas.microsoft.com/office/drawing/2014/main" id="{864DBB39-DD22-4233-A3D8-25A49860E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98113" y="649288"/>
              <a:ext cx="427038" cy="552451"/>
            </a:xfrm>
            <a:custGeom>
              <a:avLst/>
              <a:gdLst>
                <a:gd name="T0" fmla="*/ 32 w 126"/>
                <a:gd name="T1" fmla="*/ 138 h 162"/>
                <a:gd name="T2" fmla="*/ 17 w 126"/>
                <a:gd name="T3" fmla="*/ 138 h 162"/>
                <a:gd name="T4" fmla="*/ 25 w 126"/>
                <a:gd name="T5" fmla="*/ 88 h 162"/>
                <a:gd name="T6" fmla="*/ 38 w 126"/>
                <a:gd name="T7" fmla="*/ 49 h 162"/>
                <a:gd name="T8" fmla="*/ 96 w 126"/>
                <a:gd name="T9" fmla="*/ 56 h 162"/>
                <a:gd name="T10" fmla="*/ 95 w 126"/>
                <a:gd name="T11" fmla="*/ 95 h 162"/>
                <a:gd name="T12" fmla="*/ 25 w 126"/>
                <a:gd name="T13" fmla="*/ 88 h 162"/>
                <a:gd name="T14" fmla="*/ 79 w 126"/>
                <a:gd name="T15" fmla="*/ 15 h 162"/>
                <a:gd name="T16" fmla="*/ 47 w 126"/>
                <a:gd name="T17" fmla="*/ 22 h 162"/>
                <a:gd name="T18" fmla="*/ 44 w 126"/>
                <a:gd name="T19" fmla="*/ 32 h 162"/>
                <a:gd name="T20" fmla="*/ 80 w 126"/>
                <a:gd name="T21" fmla="*/ 30 h 162"/>
                <a:gd name="T22" fmla="*/ 82 w 126"/>
                <a:gd name="T23" fmla="*/ 40 h 162"/>
                <a:gd name="T24" fmla="*/ 46 w 126"/>
                <a:gd name="T25" fmla="*/ 41 h 162"/>
                <a:gd name="T26" fmla="*/ 44 w 126"/>
                <a:gd name="T27" fmla="*/ 32 h 162"/>
                <a:gd name="T28" fmla="*/ 102 w 126"/>
                <a:gd name="T29" fmla="*/ 146 h 162"/>
                <a:gd name="T30" fmla="*/ 102 w 126"/>
                <a:gd name="T31" fmla="*/ 131 h 162"/>
                <a:gd name="T32" fmla="*/ 84 w 126"/>
                <a:gd name="T33" fmla="*/ 146 h 162"/>
                <a:gd name="T34" fmla="*/ 84 w 126"/>
                <a:gd name="T35" fmla="*/ 132 h 162"/>
                <a:gd name="T36" fmla="*/ 84 w 126"/>
                <a:gd name="T37" fmla="*/ 146 h 162"/>
                <a:gd name="T38" fmla="*/ 36 w 126"/>
                <a:gd name="T39" fmla="*/ 139 h 162"/>
                <a:gd name="T40" fmla="*/ 49 w 126"/>
                <a:gd name="T41" fmla="*/ 139 h 162"/>
                <a:gd name="T42" fmla="*/ 17 w 126"/>
                <a:gd name="T43" fmla="*/ 159 h 162"/>
                <a:gd name="T44" fmla="*/ 125 w 126"/>
                <a:gd name="T45" fmla="*/ 141 h 162"/>
                <a:gd name="T46" fmla="*/ 90 w 126"/>
                <a:gd name="T47" fmla="*/ 22 h 162"/>
                <a:gd name="T48" fmla="*/ 84 w 126"/>
                <a:gd name="T49" fmla="*/ 15 h 162"/>
                <a:gd name="T50" fmla="*/ 93 w 126"/>
                <a:gd name="T51" fmla="*/ 0 h 162"/>
                <a:gd name="T52" fmla="*/ 88 w 126"/>
                <a:gd name="T53" fmla="*/ 10 h 162"/>
                <a:gd name="T54" fmla="*/ 38 w 126"/>
                <a:gd name="T55" fmla="*/ 0 h 162"/>
                <a:gd name="T56" fmla="*/ 33 w 126"/>
                <a:gd name="T57" fmla="*/ 15 h 162"/>
                <a:gd name="T58" fmla="*/ 42 w 126"/>
                <a:gd name="T59" fmla="*/ 22 h 162"/>
                <a:gd name="T60" fmla="*/ 16 w 126"/>
                <a:gd name="T61" fmla="*/ 40 h 162"/>
                <a:gd name="T62" fmla="*/ 17 w 126"/>
                <a:gd name="T63" fmla="*/ 15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6" h="162">
                  <a:moveTo>
                    <a:pt x="24" y="131"/>
                  </a:moveTo>
                  <a:cubicBezTo>
                    <a:pt x="28" y="131"/>
                    <a:pt x="32" y="134"/>
                    <a:pt x="32" y="138"/>
                  </a:cubicBezTo>
                  <a:cubicBezTo>
                    <a:pt x="32" y="142"/>
                    <a:pt x="28" y="146"/>
                    <a:pt x="24" y="146"/>
                  </a:cubicBezTo>
                  <a:cubicBezTo>
                    <a:pt x="20" y="146"/>
                    <a:pt x="17" y="142"/>
                    <a:pt x="17" y="138"/>
                  </a:cubicBezTo>
                  <a:cubicBezTo>
                    <a:pt x="17" y="134"/>
                    <a:pt x="20" y="131"/>
                    <a:pt x="24" y="131"/>
                  </a:cubicBezTo>
                  <a:moveTo>
                    <a:pt x="25" y="88"/>
                  </a:moveTo>
                  <a:cubicBezTo>
                    <a:pt x="30" y="56"/>
                    <a:pt x="30" y="56"/>
                    <a:pt x="30" y="56"/>
                  </a:cubicBezTo>
                  <a:cubicBezTo>
                    <a:pt x="30" y="52"/>
                    <a:pt x="34" y="49"/>
                    <a:pt x="38" y="49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92" y="49"/>
                    <a:pt x="96" y="52"/>
                    <a:pt x="96" y="56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101" y="92"/>
                    <a:pt x="99" y="95"/>
                    <a:pt x="95" y="95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27" y="95"/>
                    <a:pt x="25" y="92"/>
                    <a:pt x="25" y="88"/>
                  </a:cubicBezTo>
                  <a:moveTo>
                    <a:pt x="47" y="15"/>
                  </a:moveTo>
                  <a:cubicBezTo>
                    <a:pt x="79" y="15"/>
                    <a:pt x="79" y="15"/>
                    <a:pt x="79" y="15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47" y="22"/>
                    <a:pt x="47" y="22"/>
                    <a:pt x="47" y="22"/>
                  </a:cubicBezTo>
                  <a:lnTo>
                    <a:pt x="47" y="15"/>
                  </a:lnTo>
                  <a:close/>
                  <a:moveTo>
                    <a:pt x="44" y="32"/>
                  </a:moveTo>
                  <a:cubicBezTo>
                    <a:pt x="44" y="31"/>
                    <a:pt x="45" y="30"/>
                    <a:pt x="46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30"/>
                    <a:pt x="82" y="31"/>
                    <a:pt x="82" y="32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41"/>
                    <a:pt x="81" y="41"/>
                    <a:pt x="80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5" y="41"/>
                    <a:pt x="44" y="41"/>
                    <a:pt x="44" y="40"/>
                  </a:cubicBezTo>
                  <a:lnTo>
                    <a:pt x="44" y="32"/>
                  </a:lnTo>
                  <a:close/>
                  <a:moveTo>
                    <a:pt x="109" y="138"/>
                  </a:moveTo>
                  <a:cubicBezTo>
                    <a:pt x="109" y="142"/>
                    <a:pt x="106" y="146"/>
                    <a:pt x="102" y="146"/>
                  </a:cubicBezTo>
                  <a:cubicBezTo>
                    <a:pt x="98" y="146"/>
                    <a:pt x="94" y="142"/>
                    <a:pt x="94" y="138"/>
                  </a:cubicBezTo>
                  <a:cubicBezTo>
                    <a:pt x="94" y="134"/>
                    <a:pt x="98" y="131"/>
                    <a:pt x="102" y="131"/>
                  </a:cubicBezTo>
                  <a:cubicBezTo>
                    <a:pt x="106" y="131"/>
                    <a:pt x="109" y="134"/>
                    <a:pt x="109" y="138"/>
                  </a:cubicBezTo>
                  <a:moveTo>
                    <a:pt x="84" y="146"/>
                  </a:moveTo>
                  <a:cubicBezTo>
                    <a:pt x="80" y="146"/>
                    <a:pt x="77" y="143"/>
                    <a:pt x="77" y="139"/>
                  </a:cubicBezTo>
                  <a:cubicBezTo>
                    <a:pt x="77" y="135"/>
                    <a:pt x="80" y="132"/>
                    <a:pt x="84" y="132"/>
                  </a:cubicBezTo>
                  <a:cubicBezTo>
                    <a:pt x="87" y="132"/>
                    <a:pt x="90" y="135"/>
                    <a:pt x="90" y="139"/>
                  </a:cubicBezTo>
                  <a:cubicBezTo>
                    <a:pt x="90" y="143"/>
                    <a:pt x="87" y="146"/>
                    <a:pt x="84" y="146"/>
                  </a:cubicBezTo>
                  <a:moveTo>
                    <a:pt x="42" y="146"/>
                  </a:moveTo>
                  <a:cubicBezTo>
                    <a:pt x="39" y="146"/>
                    <a:pt x="36" y="143"/>
                    <a:pt x="36" y="139"/>
                  </a:cubicBezTo>
                  <a:cubicBezTo>
                    <a:pt x="36" y="135"/>
                    <a:pt x="39" y="132"/>
                    <a:pt x="42" y="132"/>
                  </a:cubicBezTo>
                  <a:cubicBezTo>
                    <a:pt x="46" y="132"/>
                    <a:pt x="49" y="135"/>
                    <a:pt x="49" y="139"/>
                  </a:cubicBezTo>
                  <a:cubicBezTo>
                    <a:pt x="49" y="143"/>
                    <a:pt x="46" y="146"/>
                    <a:pt x="42" y="146"/>
                  </a:cubicBezTo>
                  <a:moveTo>
                    <a:pt x="17" y="159"/>
                  </a:moveTo>
                  <a:cubicBezTo>
                    <a:pt x="24" y="151"/>
                    <a:pt x="82" y="162"/>
                    <a:pt x="109" y="159"/>
                  </a:cubicBezTo>
                  <a:cubicBezTo>
                    <a:pt x="120" y="158"/>
                    <a:pt x="126" y="151"/>
                    <a:pt x="125" y="141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09" y="30"/>
                    <a:pt x="100" y="22"/>
                    <a:pt x="90" y="22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93" y="15"/>
                    <a:pt x="93" y="15"/>
                    <a:pt x="93" y="15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26" y="22"/>
                    <a:pt x="17" y="30"/>
                    <a:pt x="16" y="40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0" y="151"/>
                    <a:pt x="7" y="159"/>
                    <a:pt x="17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9" tIns="34294" rIns="68589" bIns="3429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68589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1" i="0" u="none" strike="noStrike" kern="0" cap="none" spc="0" normalizeH="0" baseline="0" noProof="0" dirty="0">
                <a:ln>
                  <a:noFill/>
                </a:ln>
                <a:solidFill>
                  <a:srgbClr val="323C4E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Freeform 41">
              <a:extLst>
                <a:ext uri="{FF2B5EF4-FFF2-40B4-BE49-F238E27FC236}">
                  <a16:creationId xmlns:a16="http://schemas.microsoft.com/office/drawing/2014/main" id="{DD7E1747-4B0E-465F-B997-CDDE12A853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85413" y="1201738"/>
              <a:ext cx="452438" cy="171450"/>
            </a:xfrm>
            <a:custGeom>
              <a:avLst/>
              <a:gdLst>
                <a:gd name="T0" fmla="*/ 22 w 134"/>
                <a:gd name="T1" fmla="*/ 28 h 50"/>
                <a:gd name="T2" fmla="*/ 29 w 134"/>
                <a:gd name="T3" fmla="*/ 15 h 50"/>
                <a:gd name="T4" fmla="*/ 105 w 134"/>
                <a:gd name="T5" fmla="*/ 15 h 50"/>
                <a:gd name="T6" fmla="*/ 112 w 134"/>
                <a:gd name="T7" fmla="*/ 28 h 50"/>
                <a:gd name="T8" fmla="*/ 22 w 134"/>
                <a:gd name="T9" fmla="*/ 28 h 50"/>
                <a:gd name="T10" fmla="*/ 133 w 134"/>
                <a:gd name="T11" fmla="*/ 42 h 50"/>
                <a:gd name="T12" fmla="*/ 108 w 134"/>
                <a:gd name="T13" fmla="*/ 0 h 50"/>
                <a:gd name="T14" fmla="*/ 96 w 134"/>
                <a:gd name="T15" fmla="*/ 0 h 50"/>
                <a:gd name="T16" fmla="*/ 101 w 134"/>
                <a:gd name="T17" fmla="*/ 9 h 50"/>
                <a:gd name="T18" fmla="*/ 33 w 134"/>
                <a:gd name="T19" fmla="*/ 9 h 50"/>
                <a:gd name="T20" fmla="*/ 38 w 134"/>
                <a:gd name="T21" fmla="*/ 0 h 50"/>
                <a:gd name="T22" fmla="*/ 26 w 134"/>
                <a:gd name="T23" fmla="*/ 0 h 50"/>
                <a:gd name="T24" fmla="*/ 1 w 134"/>
                <a:gd name="T25" fmla="*/ 42 h 50"/>
                <a:gd name="T26" fmla="*/ 3 w 134"/>
                <a:gd name="T27" fmla="*/ 49 h 50"/>
                <a:gd name="T28" fmla="*/ 6 w 134"/>
                <a:gd name="T29" fmla="*/ 50 h 50"/>
                <a:gd name="T30" fmla="*/ 11 w 134"/>
                <a:gd name="T31" fmla="*/ 47 h 50"/>
                <a:gd name="T32" fmla="*/ 18 w 134"/>
                <a:gd name="T33" fmla="*/ 35 h 50"/>
                <a:gd name="T34" fmla="*/ 116 w 134"/>
                <a:gd name="T35" fmla="*/ 35 h 50"/>
                <a:gd name="T36" fmla="*/ 123 w 134"/>
                <a:gd name="T37" fmla="*/ 47 h 50"/>
                <a:gd name="T38" fmla="*/ 128 w 134"/>
                <a:gd name="T39" fmla="*/ 50 h 50"/>
                <a:gd name="T40" fmla="*/ 131 w 134"/>
                <a:gd name="T41" fmla="*/ 49 h 50"/>
                <a:gd name="T42" fmla="*/ 133 w 134"/>
                <a:gd name="T43" fmla="*/ 4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0">
                  <a:moveTo>
                    <a:pt x="22" y="28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12" y="28"/>
                    <a:pt x="112" y="28"/>
                    <a:pt x="112" y="28"/>
                  </a:cubicBezTo>
                  <a:lnTo>
                    <a:pt x="22" y="28"/>
                  </a:lnTo>
                  <a:close/>
                  <a:moveTo>
                    <a:pt x="133" y="42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0" y="45"/>
                    <a:pt x="1" y="48"/>
                    <a:pt x="3" y="49"/>
                  </a:cubicBezTo>
                  <a:cubicBezTo>
                    <a:pt x="4" y="50"/>
                    <a:pt x="5" y="50"/>
                    <a:pt x="6" y="50"/>
                  </a:cubicBezTo>
                  <a:cubicBezTo>
                    <a:pt x="8" y="50"/>
                    <a:pt x="10" y="49"/>
                    <a:pt x="11" y="47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23" y="47"/>
                    <a:pt x="123" y="47"/>
                    <a:pt x="123" y="47"/>
                  </a:cubicBezTo>
                  <a:cubicBezTo>
                    <a:pt x="124" y="49"/>
                    <a:pt x="126" y="50"/>
                    <a:pt x="128" y="50"/>
                  </a:cubicBezTo>
                  <a:cubicBezTo>
                    <a:pt x="129" y="50"/>
                    <a:pt x="130" y="50"/>
                    <a:pt x="131" y="49"/>
                  </a:cubicBezTo>
                  <a:cubicBezTo>
                    <a:pt x="133" y="48"/>
                    <a:pt x="134" y="45"/>
                    <a:pt x="133" y="4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68589" tIns="34294" rIns="68589" bIns="3429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68589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1" i="0" u="none" strike="noStrike" kern="0" cap="none" spc="0" normalizeH="0" baseline="0" noProof="0" dirty="0">
                <a:ln>
                  <a:noFill/>
                </a:ln>
                <a:solidFill>
                  <a:srgbClr val="323C4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9" name="Textfeld 84">
            <a:extLst>
              <a:ext uri="{FF2B5EF4-FFF2-40B4-BE49-F238E27FC236}">
                <a16:creationId xmlns:a16="http://schemas.microsoft.com/office/drawing/2014/main" id="{D9EE5762-B939-4B3F-94BC-30EE041223A4}"/>
              </a:ext>
            </a:extLst>
          </p:cNvPr>
          <p:cNvSpPr txBox="1"/>
          <p:nvPr/>
        </p:nvSpPr>
        <p:spPr>
          <a:xfrm>
            <a:off x="7532972" y="3680925"/>
            <a:ext cx="841199" cy="66941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r" defTabSz="685891" fontAlgn="base">
              <a:spcBef>
                <a:spcPct val="0"/>
              </a:spcBef>
              <a:spcAft>
                <a:spcPct val="0"/>
              </a:spcAft>
            </a:pPr>
            <a:endParaRPr lang="en-US" sz="600" b="1" dirty="0">
              <a:solidFill>
                <a:srgbClr val="FFFFFF"/>
              </a:solidFill>
            </a:endParaRPr>
          </a:p>
          <a:p>
            <a:pPr algn="r" defTabSz="685891" fontAlgn="base">
              <a:spcBef>
                <a:spcPct val="0"/>
              </a:spcBef>
              <a:spcAft>
                <a:spcPct val="0"/>
              </a:spcAft>
            </a:pPr>
            <a:r>
              <a:rPr lang="en-US" sz="1275" dirty="0">
                <a:solidFill>
                  <a:srgbClr val="FFFFFF"/>
                </a:solidFill>
              </a:rPr>
              <a:t>2,750 € </a:t>
            </a:r>
          </a:p>
          <a:p>
            <a:pPr algn="r" defTabSz="685891"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rgbClr val="FFFFFF"/>
                </a:solidFill>
              </a:rPr>
              <a:t>    </a:t>
            </a:r>
          </a:p>
          <a:p>
            <a:pPr algn="r" defTabSz="685891" fontAlgn="base">
              <a:spcBef>
                <a:spcPct val="0"/>
              </a:spcBef>
              <a:spcAft>
                <a:spcPct val="0"/>
              </a:spcAft>
            </a:pPr>
            <a:r>
              <a:rPr lang="en-US" sz="1275" dirty="0">
                <a:solidFill>
                  <a:srgbClr val="FFFFFF"/>
                </a:solidFill>
              </a:rPr>
              <a:t>1,200 €  </a:t>
            </a:r>
          </a:p>
        </p:txBody>
      </p:sp>
      <p:sp>
        <p:nvSpPr>
          <p:cNvPr id="130" name="Textfeld 85">
            <a:extLst>
              <a:ext uri="{FF2B5EF4-FFF2-40B4-BE49-F238E27FC236}">
                <a16:creationId xmlns:a16="http://schemas.microsoft.com/office/drawing/2014/main" id="{BF7416A9-6755-4E67-B56D-F43D71356365}"/>
              </a:ext>
            </a:extLst>
          </p:cNvPr>
          <p:cNvSpPr txBox="1"/>
          <p:nvPr/>
        </p:nvSpPr>
        <p:spPr>
          <a:xfrm>
            <a:off x="7532972" y="2491898"/>
            <a:ext cx="841199" cy="66941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r" defTabSz="685891" fontAlgn="base">
              <a:spcBef>
                <a:spcPct val="0"/>
              </a:spcBef>
              <a:spcAft>
                <a:spcPct val="0"/>
              </a:spcAft>
            </a:pPr>
            <a:endParaRPr lang="en-US" sz="600" b="1">
              <a:solidFill>
                <a:srgbClr val="FFFFFF"/>
              </a:solidFill>
            </a:endParaRPr>
          </a:p>
          <a:p>
            <a:pPr algn="r" defTabSz="685891" fontAlgn="base">
              <a:spcBef>
                <a:spcPct val="0"/>
              </a:spcBef>
              <a:spcAft>
                <a:spcPct val="0"/>
              </a:spcAft>
            </a:pPr>
            <a:r>
              <a:rPr lang="en-US" sz="1275">
                <a:solidFill>
                  <a:srgbClr val="FFFFFF"/>
                </a:solidFill>
              </a:rPr>
              <a:t>450 €</a:t>
            </a:r>
          </a:p>
          <a:p>
            <a:pPr algn="r" defTabSz="685891" fontAlgn="base">
              <a:spcBef>
                <a:spcPct val="0"/>
              </a:spcBef>
              <a:spcAft>
                <a:spcPct val="0"/>
              </a:spcAft>
            </a:pPr>
            <a:endParaRPr lang="en-US" sz="600">
              <a:solidFill>
                <a:srgbClr val="FFFFFF"/>
              </a:solidFill>
            </a:endParaRPr>
          </a:p>
          <a:p>
            <a:pPr algn="r" defTabSz="685891" fontAlgn="base">
              <a:spcBef>
                <a:spcPct val="0"/>
              </a:spcBef>
              <a:spcAft>
                <a:spcPct val="0"/>
              </a:spcAft>
            </a:pPr>
            <a:r>
              <a:rPr lang="en-US" sz="1275">
                <a:solidFill>
                  <a:srgbClr val="FFFFFF"/>
                </a:solidFill>
              </a:rPr>
              <a:t>240 €</a:t>
            </a:r>
            <a:endParaRPr lang="en-US" sz="1275" dirty="0">
              <a:solidFill>
                <a:srgbClr val="FFFFFF"/>
              </a:solidFill>
            </a:endParaRPr>
          </a:p>
        </p:txBody>
      </p:sp>
      <p:pic>
        <p:nvPicPr>
          <p:cNvPr id="132" name="Graphic 53" descr="Arrow Rotate left">
            <a:extLst>
              <a:ext uri="{FF2B5EF4-FFF2-40B4-BE49-F238E27FC236}">
                <a16:creationId xmlns:a16="http://schemas.microsoft.com/office/drawing/2014/main" id="{A2466C5C-4485-4646-A65D-A10A81210E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600000" flipH="1">
            <a:off x="7094756" y="3871732"/>
            <a:ext cx="437695" cy="437695"/>
          </a:xfrm>
          <a:prstGeom prst="rect">
            <a:avLst/>
          </a:prstGeom>
        </p:spPr>
      </p:pic>
      <p:sp>
        <p:nvSpPr>
          <p:cNvPr id="133" name="Oval 83">
            <a:extLst>
              <a:ext uri="{FF2B5EF4-FFF2-40B4-BE49-F238E27FC236}">
                <a16:creationId xmlns:a16="http://schemas.microsoft.com/office/drawing/2014/main" id="{C17BE20C-D7B2-4DEE-AE2B-36EBB22B6ED4}"/>
              </a:ext>
            </a:extLst>
          </p:cNvPr>
          <p:cNvSpPr/>
          <p:nvPr/>
        </p:nvSpPr>
        <p:spPr>
          <a:xfrm>
            <a:off x="7353613" y="3947457"/>
            <a:ext cx="342673" cy="17988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 anchorCtr="0">
            <a:noAutofit/>
          </a:bodyPr>
          <a:lstStyle/>
          <a:p>
            <a:pPr marL="0" marR="0" lvl="0" indent="0" algn="ctr" defTabSz="685891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-50%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4" name="Textfeld 89">
            <a:extLst>
              <a:ext uri="{FF2B5EF4-FFF2-40B4-BE49-F238E27FC236}">
                <a16:creationId xmlns:a16="http://schemas.microsoft.com/office/drawing/2014/main" id="{F6B132B4-F5CE-4C84-A9E1-E933BCEF498B}"/>
              </a:ext>
            </a:extLst>
          </p:cNvPr>
          <p:cNvSpPr txBox="1">
            <a:spLocks/>
          </p:cNvSpPr>
          <p:nvPr/>
        </p:nvSpPr>
        <p:spPr>
          <a:xfrm>
            <a:off x="6305207" y="3764358"/>
            <a:ext cx="928511" cy="5770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r" defTabSz="685891" fontAlgn="base">
              <a:spcBef>
                <a:spcPct val="0"/>
              </a:spcBef>
              <a:spcAft>
                <a:spcPct val="0"/>
              </a:spcAft>
              <a:tabLst>
                <a:tab pos="1813564" algn="r"/>
              </a:tabLst>
            </a:pPr>
            <a:r>
              <a:rPr lang="en-US" sz="1275" dirty="0" err="1">
                <a:solidFill>
                  <a:srgbClr val="FFFFFF"/>
                </a:solidFill>
              </a:rPr>
              <a:t>2,8t</a:t>
            </a:r>
            <a:r>
              <a:rPr lang="en-US" sz="1275" dirty="0">
                <a:solidFill>
                  <a:srgbClr val="FFFFFF"/>
                </a:solidFill>
              </a:rPr>
              <a:t> </a:t>
            </a:r>
            <a:r>
              <a:rPr lang="en-US" sz="1275" dirty="0" err="1">
                <a:solidFill>
                  <a:srgbClr val="FFFFFF"/>
                </a:solidFill>
              </a:rPr>
              <a:t>CO</a:t>
            </a:r>
            <a:r>
              <a:rPr lang="en-US" sz="1275" baseline="-25000" dirty="0" err="1">
                <a:solidFill>
                  <a:srgbClr val="FFFFFF"/>
                </a:solidFill>
              </a:rPr>
              <a:t>2e</a:t>
            </a:r>
            <a:r>
              <a:rPr lang="en-US" sz="1275" dirty="0">
                <a:solidFill>
                  <a:srgbClr val="FFFFFF"/>
                </a:solidFill>
              </a:rPr>
              <a:t>     </a:t>
            </a:r>
          </a:p>
          <a:p>
            <a:pPr algn="r" defTabSz="685891" fontAlgn="base">
              <a:spcBef>
                <a:spcPct val="0"/>
              </a:spcBef>
              <a:spcAft>
                <a:spcPct val="0"/>
              </a:spcAft>
              <a:tabLst>
                <a:tab pos="1813564" algn="r"/>
              </a:tabLst>
            </a:pPr>
            <a:br>
              <a:rPr lang="en-US" sz="600" dirty="0">
                <a:solidFill>
                  <a:srgbClr val="FFFFFF"/>
                </a:solidFill>
              </a:rPr>
            </a:br>
            <a:r>
              <a:rPr lang="en-US" sz="1275" dirty="0" err="1">
                <a:solidFill>
                  <a:srgbClr val="FFFFFF"/>
                </a:solidFill>
              </a:rPr>
              <a:t>1,4t</a:t>
            </a:r>
            <a:r>
              <a:rPr lang="en-US" sz="1275" dirty="0">
                <a:solidFill>
                  <a:srgbClr val="FFFFFF"/>
                </a:solidFill>
              </a:rPr>
              <a:t> </a:t>
            </a:r>
            <a:r>
              <a:rPr lang="en-US" sz="1275" dirty="0" err="1">
                <a:solidFill>
                  <a:srgbClr val="FFFFFF"/>
                </a:solidFill>
              </a:rPr>
              <a:t>CO</a:t>
            </a:r>
            <a:r>
              <a:rPr lang="en-US" sz="1275" baseline="-25000" dirty="0" err="1">
                <a:solidFill>
                  <a:srgbClr val="FFFFFF"/>
                </a:solidFill>
              </a:rPr>
              <a:t>2e</a:t>
            </a:r>
            <a:r>
              <a:rPr lang="en-US" sz="1275" dirty="0">
                <a:solidFill>
                  <a:srgbClr val="FFFFFF"/>
                </a:solidFill>
              </a:rPr>
              <a:t>      </a:t>
            </a:r>
          </a:p>
        </p:txBody>
      </p:sp>
      <p:pic>
        <p:nvPicPr>
          <p:cNvPr id="136" name="Graphic 53" descr="Arrow Rotate left">
            <a:extLst>
              <a:ext uri="{FF2B5EF4-FFF2-40B4-BE49-F238E27FC236}">
                <a16:creationId xmlns:a16="http://schemas.microsoft.com/office/drawing/2014/main" id="{5E849714-0E04-4D61-817A-5332A96891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600000" flipH="1">
            <a:off x="8226272" y="3871732"/>
            <a:ext cx="437695" cy="437695"/>
          </a:xfrm>
          <a:prstGeom prst="rect">
            <a:avLst/>
          </a:prstGeom>
        </p:spPr>
      </p:pic>
      <p:sp>
        <p:nvSpPr>
          <p:cNvPr id="137" name="Oval 83">
            <a:extLst>
              <a:ext uri="{FF2B5EF4-FFF2-40B4-BE49-F238E27FC236}">
                <a16:creationId xmlns:a16="http://schemas.microsoft.com/office/drawing/2014/main" id="{69C4E996-E9C2-447D-8DC5-45D46D51198C}"/>
              </a:ext>
            </a:extLst>
          </p:cNvPr>
          <p:cNvSpPr/>
          <p:nvPr/>
        </p:nvSpPr>
        <p:spPr>
          <a:xfrm>
            <a:off x="8519424" y="3947457"/>
            <a:ext cx="342672" cy="17988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 anchorCtr="0">
            <a:noAutofit/>
          </a:bodyPr>
          <a:lstStyle/>
          <a:p>
            <a:pPr marL="0" marR="0" lvl="0" indent="0" algn="ctr" defTabSz="685891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-57%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8" name="Textfeld 93">
            <a:extLst>
              <a:ext uri="{FF2B5EF4-FFF2-40B4-BE49-F238E27FC236}">
                <a16:creationId xmlns:a16="http://schemas.microsoft.com/office/drawing/2014/main" id="{B157335F-A04A-4C7C-BB60-AD4CE313E1D8}"/>
              </a:ext>
            </a:extLst>
          </p:cNvPr>
          <p:cNvSpPr txBox="1">
            <a:spLocks/>
          </p:cNvSpPr>
          <p:nvPr/>
        </p:nvSpPr>
        <p:spPr>
          <a:xfrm>
            <a:off x="5970523" y="2489922"/>
            <a:ext cx="1263194" cy="66941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r" defTabSz="685891" fontAlgn="base">
              <a:spcBef>
                <a:spcPct val="0"/>
              </a:spcBef>
              <a:spcAft>
                <a:spcPct val="0"/>
              </a:spcAft>
            </a:pPr>
            <a:endParaRPr lang="en-US" sz="600" b="1">
              <a:solidFill>
                <a:srgbClr val="FFFFFF"/>
              </a:solidFill>
            </a:endParaRPr>
          </a:p>
          <a:p>
            <a:pPr algn="r" defTabSz="685891" fontAlgn="base">
              <a:spcBef>
                <a:spcPct val="0"/>
              </a:spcBef>
              <a:spcAft>
                <a:spcPct val="0"/>
              </a:spcAft>
              <a:tabLst>
                <a:tab pos="1813564" algn="r"/>
              </a:tabLst>
            </a:pPr>
            <a:r>
              <a:rPr lang="en-US" sz="1275">
                <a:solidFill>
                  <a:srgbClr val="FFFFFF"/>
                </a:solidFill>
              </a:rPr>
              <a:t>123 kg CO</a:t>
            </a:r>
            <a:r>
              <a:rPr lang="en-US" sz="1275" baseline="-25000">
                <a:solidFill>
                  <a:srgbClr val="FFFFFF"/>
                </a:solidFill>
              </a:rPr>
              <a:t>2e </a:t>
            </a:r>
          </a:p>
          <a:p>
            <a:pPr algn="r" defTabSz="685891" fontAlgn="base">
              <a:spcBef>
                <a:spcPct val="0"/>
              </a:spcBef>
              <a:spcAft>
                <a:spcPct val="0"/>
              </a:spcAft>
              <a:tabLst>
                <a:tab pos="1813564" algn="r"/>
              </a:tabLst>
            </a:pPr>
            <a:br>
              <a:rPr lang="en-US" sz="600">
                <a:solidFill>
                  <a:srgbClr val="FFFFFF"/>
                </a:solidFill>
              </a:rPr>
            </a:br>
            <a:r>
              <a:rPr lang="en-US" sz="1275">
                <a:solidFill>
                  <a:srgbClr val="FFFFFF"/>
                </a:solidFill>
              </a:rPr>
              <a:t>15 kg CO</a:t>
            </a:r>
            <a:r>
              <a:rPr lang="en-US" sz="1275" baseline="-25000">
                <a:solidFill>
                  <a:srgbClr val="FFFFFF"/>
                </a:solidFill>
              </a:rPr>
              <a:t>2e</a:t>
            </a:r>
            <a:endParaRPr lang="en-US" sz="1275" dirty="0">
              <a:solidFill>
                <a:srgbClr val="FFFFFF"/>
              </a:solidFill>
            </a:endParaRPr>
          </a:p>
        </p:txBody>
      </p:sp>
      <p:pic>
        <p:nvPicPr>
          <p:cNvPr id="140" name="Graphic 53" descr="Arrow Rotate left">
            <a:extLst>
              <a:ext uri="{FF2B5EF4-FFF2-40B4-BE49-F238E27FC236}">
                <a16:creationId xmlns:a16="http://schemas.microsoft.com/office/drawing/2014/main" id="{90957B58-DAB6-4ED9-959C-8D1FAC2D3A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600000" flipH="1">
            <a:off x="7094756" y="2664200"/>
            <a:ext cx="437695" cy="437695"/>
          </a:xfrm>
          <a:prstGeom prst="rect">
            <a:avLst/>
          </a:prstGeom>
        </p:spPr>
      </p:pic>
      <p:sp>
        <p:nvSpPr>
          <p:cNvPr id="141" name="Oval 83">
            <a:extLst>
              <a:ext uri="{FF2B5EF4-FFF2-40B4-BE49-F238E27FC236}">
                <a16:creationId xmlns:a16="http://schemas.microsoft.com/office/drawing/2014/main" id="{08969B00-72A2-4C18-8EEC-C7AE5059A97B}"/>
              </a:ext>
            </a:extLst>
          </p:cNvPr>
          <p:cNvSpPr/>
          <p:nvPr/>
        </p:nvSpPr>
        <p:spPr>
          <a:xfrm>
            <a:off x="7353613" y="2739925"/>
            <a:ext cx="342673" cy="17988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 anchorCtr="0">
            <a:noAutofit/>
          </a:bodyPr>
          <a:lstStyle/>
          <a:p>
            <a:pPr marL="0" marR="0" lvl="0" indent="0" algn="ctr" defTabSz="685891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-88%</a:t>
            </a:r>
          </a:p>
        </p:txBody>
      </p:sp>
      <p:pic>
        <p:nvPicPr>
          <p:cNvPr id="143" name="Graphic 53" descr="Arrow Rotate left">
            <a:extLst>
              <a:ext uri="{FF2B5EF4-FFF2-40B4-BE49-F238E27FC236}">
                <a16:creationId xmlns:a16="http://schemas.microsoft.com/office/drawing/2014/main" id="{D0135DA9-6F18-435E-A6FD-3B16D01D36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600000" flipH="1">
            <a:off x="8226272" y="2674682"/>
            <a:ext cx="437695" cy="437695"/>
          </a:xfrm>
          <a:prstGeom prst="rect">
            <a:avLst/>
          </a:prstGeom>
        </p:spPr>
      </p:pic>
      <p:sp>
        <p:nvSpPr>
          <p:cNvPr id="144" name="Oval 83">
            <a:extLst>
              <a:ext uri="{FF2B5EF4-FFF2-40B4-BE49-F238E27FC236}">
                <a16:creationId xmlns:a16="http://schemas.microsoft.com/office/drawing/2014/main" id="{AE02FB80-6C4F-404F-ADCF-1349478CAFBB}"/>
              </a:ext>
            </a:extLst>
          </p:cNvPr>
          <p:cNvSpPr/>
          <p:nvPr/>
        </p:nvSpPr>
        <p:spPr>
          <a:xfrm>
            <a:off x="8519424" y="2750407"/>
            <a:ext cx="342672" cy="17988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 anchorCtr="0">
            <a:noAutofit/>
          </a:bodyPr>
          <a:lstStyle/>
          <a:p>
            <a:pPr marL="0" marR="0" lvl="0" indent="0" algn="ctr" defTabSz="685891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-47%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316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9C667B75-B790-4FE6-9225-B2EED3712B0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768332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9C667B75-B790-4FE6-9225-B2EED3712B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" name="Picture 43">
            <a:extLst>
              <a:ext uri="{FF2B5EF4-FFF2-40B4-BE49-F238E27FC236}">
                <a16:creationId xmlns:a16="http://schemas.microsoft.com/office/drawing/2014/main" id="{7D8793E2-7926-4B57-88C8-102BEBDAEF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144" b="18859"/>
          <a:stretch/>
        </p:blipFill>
        <p:spPr>
          <a:xfrm>
            <a:off x="-1" y="2045"/>
            <a:ext cx="9144001" cy="5146217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E868BEEB-8877-4CE2-9AD6-89679511D261}"/>
              </a:ext>
            </a:extLst>
          </p:cNvPr>
          <p:cNvSpPr/>
          <p:nvPr/>
        </p:nvSpPr>
        <p:spPr>
          <a:xfrm>
            <a:off x="0" y="-3783"/>
            <a:ext cx="9144000" cy="5152045"/>
          </a:xfrm>
          <a:prstGeom prst="rect">
            <a:avLst/>
          </a:prstGeom>
          <a:solidFill>
            <a:schemeClr val="accent2">
              <a:alpha val="85098"/>
            </a:schemeClr>
          </a:solidFill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007" tIns="54007" rIns="54007" bIns="54007" rtlCol="0" anchor="t" anchorCtr="0">
            <a:noAutofit/>
          </a:bodyPr>
          <a:lstStyle/>
          <a:p>
            <a:pPr defTabSz="685891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</a:pPr>
            <a:endParaRPr lang="en-US" sz="1125">
              <a:solidFill>
                <a:srgbClr val="1E2832"/>
              </a:solidFill>
              <a:latin typeface="Gilroy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433BC4-9A69-40CA-9343-2A34841A1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20" y="350599"/>
            <a:ext cx="6364333" cy="614335"/>
          </a:xfrm>
        </p:spPr>
        <p:txBody>
          <a:bodyPr vert="horz" lIns="19440" anchor="t"/>
          <a:lstStyle/>
          <a:p>
            <a:r>
              <a:rPr lang="en-US" sz="2800" dirty="0">
                <a:latin typeface="+mj-lt"/>
              </a:rPr>
              <a:t>Fully-integrated – Level up your current travel program!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6F21D7-80EF-47BC-8F84-19E63FE2EE97}"/>
              </a:ext>
            </a:extLst>
          </p:cNvPr>
          <p:cNvSpPr txBox="1"/>
          <p:nvPr/>
        </p:nvSpPr>
        <p:spPr>
          <a:xfrm>
            <a:off x="365570" y="81189"/>
            <a:ext cx="730969" cy="155812"/>
          </a:xfrm>
          <a:prstGeom prst="rect">
            <a:avLst/>
          </a:prstGeom>
          <a:noFill/>
          <a:ln w="9525"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defTabSz="685891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125" dirty="0">
                <a:solidFill>
                  <a:schemeClr val="bg1"/>
                </a:solidFill>
                <a:latin typeface="+mj-lt"/>
                <a:cs typeface="Arial Narrow" pitchFamily="34" charset="0"/>
              </a:rPr>
              <a:t>Our Solution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E0644C-8EF4-4876-9A33-830ADB4C177F}"/>
              </a:ext>
            </a:extLst>
          </p:cNvPr>
          <p:cNvCxnSpPr>
            <a:cxnSpLocks/>
          </p:cNvCxnSpPr>
          <p:nvPr/>
        </p:nvCxnSpPr>
        <p:spPr>
          <a:xfrm>
            <a:off x="365570" y="293449"/>
            <a:ext cx="1792824" cy="0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1741A650-1C49-4A8A-A2F5-244C7199ABC0}"/>
              </a:ext>
            </a:extLst>
          </p:cNvPr>
          <p:cNvSpPr>
            <a:spLocks/>
          </p:cNvSpPr>
          <p:nvPr/>
        </p:nvSpPr>
        <p:spPr>
          <a:xfrm>
            <a:off x="365569" y="3501857"/>
            <a:ext cx="8415244" cy="980758"/>
          </a:xfrm>
          <a:prstGeom prst="roundRect">
            <a:avLst>
              <a:gd name="adj" fmla="val 13078"/>
            </a:avLst>
          </a:prstGeom>
          <a:solidFill>
            <a:srgbClr val="D1DAFC"/>
          </a:solidFill>
          <a:ln w="9525" cap="flat" cmpd="sng" algn="ctr">
            <a:noFill/>
            <a:prstDash val="solid"/>
          </a:ln>
          <a:effectLst/>
        </p:spPr>
        <p:txBody>
          <a:bodyPr lIns="54007" tIns="54007" rIns="54007" bIns="54007" rtlCol="0" anchor="ctr" anchorCtr="0">
            <a:noAutofit/>
          </a:bodyPr>
          <a:lstStyle/>
          <a:p>
            <a:pPr marL="0" marR="0" lvl="0" indent="0" algn="ctr" defTabSz="685891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75" b="1" i="0" u="none" strike="noStrike" kern="0" cap="none" spc="0" normalizeH="0" baseline="0" noProof="0">
              <a:ln>
                <a:noFill/>
              </a:ln>
              <a:solidFill>
                <a:srgbClr val="1E2832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E0CA21B4-14A2-47C6-A1A2-C10D06365831}"/>
              </a:ext>
            </a:extLst>
          </p:cNvPr>
          <p:cNvGrpSpPr>
            <a:grpSpLocks/>
          </p:cNvGrpSpPr>
          <p:nvPr/>
        </p:nvGrpSpPr>
        <p:grpSpPr>
          <a:xfrm>
            <a:off x="570164" y="3663479"/>
            <a:ext cx="625536" cy="629492"/>
            <a:chOff x="-3278153" y="1997358"/>
            <a:chExt cx="765476" cy="765476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C6BCFB19-5A55-4AE2-9AC9-CDD37C808C3A}"/>
                </a:ext>
              </a:extLst>
            </p:cNvPr>
            <p:cNvSpPr/>
            <p:nvPr/>
          </p:nvSpPr>
          <p:spPr>
            <a:xfrm>
              <a:off x="-3278153" y="1997358"/>
              <a:ext cx="765476" cy="765476"/>
            </a:xfrm>
            <a:prstGeom prst="ellipse">
              <a:avLst/>
            </a:prstGeom>
            <a:solidFill>
              <a:srgbClr val="323C4E"/>
            </a:solidFill>
            <a:ln w="9525" cap="flat" cmpd="sng" algn="ctr">
              <a:noFill/>
              <a:prstDash val="solid"/>
            </a:ln>
            <a:effectLst/>
          </p:spPr>
          <p:txBody>
            <a:bodyPr lIns="54007" tIns="54007" rIns="54007" bIns="54007" rtlCol="0" anchor="t" anchorCtr="0">
              <a:noAutofit/>
            </a:bodyPr>
            <a:lstStyle/>
            <a:p>
              <a:pPr marL="0" marR="0" lvl="0" indent="0" defTabSz="685891" eaLnBrk="1" fontAlgn="base" latinLnBrk="0" hangingPunct="1">
                <a:lnSpc>
                  <a:spcPct val="9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25" b="0" i="0" u="none" strike="noStrike" kern="0" cap="none" spc="0" normalizeH="0" baseline="0" noProof="0" dirty="0">
                <a:ln>
                  <a:noFill/>
                </a:ln>
                <a:solidFill>
                  <a:srgbClr val="1E2832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110" name="Graphic 109" descr="Leaf">
              <a:extLst>
                <a:ext uri="{FF2B5EF4-FFF2-40B4-BE49-F238E27FC236}">
                  <a16:creationId xmlns:a16="http://schemas.microsoft.com/office/drawing/2014/main" id="{820FE6C0-6E03-4A64-BB3D-CB2BCDDE4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-3164963" y="2096154"/>
              <a:ext cx="539097" cy="567884"/>
            </a:xfrm>
            <a:prstGeom prst="rect">
              <a:avLst/>
            </a:prstGeom>
          </p:spPr>
        </p:pic>
      </p:grpSp>
      <p:sp>
        <p:nvSpPr>
          <p:cNvPr id="90" name="Title104104">
            <a:extLst>
              <a:ext uri="{FF2B5EF4-FFF2-40B4-BE49-F238E27FC236}">
                <a16:creationId xmlns:a16="http://schemas.microsoft.com/office/drawing/2014/main" id="{1EA4EDB2-9306-478A-987A-9157BC8F5F8E}"/>
              </a:ext>
            </a:extLst>
          </p:cNvPr>
          <p:cNvSpPr txBox="1">
            <a:spLocks/>
          </p:cNvSpPr>
          <p:nvPr/>
        </p:nvSpPr>
        <p:spPr>
          <a:xfrm>
            <a:off x="1345507" y="3777876"/>
            <a:ext cx="1647214" cy="41549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defTabSz="685891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323C4E"/>
                </a:solidFill>
                <a:effectLst/>
                <a:uLnTx/>
                <a:uFillTx/>
                <a:sym typeface="+mn-lt"/>
              </a:rPr>
              <a:t>Reach ambitious climate targets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323C4E"/>
              </a:solidFill>
              <a:effectLst/>
              <a:uLnTx/>
              <a:uFillTx/>
              <a:cs typeface="Arial Narrow" pitchFamily="34" charset="0"/>
            </a:endParaRPr>
          </a:p>
        </p:txBody>
      </p:sp>
      <p:sp>
        <p:nvSpPr>
          <p:cNvPr id="91" name="Title104104">
            <a:extLst>
              <a:ext uri="{FF2B5EF4-FFF2-40B4-BE49-F238E27FC236}">
                <a16:creationId xmlns:a16="http://schemas.microsoft.com/office/drawing/2014/main" id="{23B286D5-86D6-4497-A52F-B1C7BB7355F1}"/>
              </a:ext>
            </a:extLst>
          </p:cNvPr>
          <p:cNvSpPr txBox="1">
            <a:spLocks/>
          </p:cNvSpPr>
          <p:nvPr/>
        </p:nvSpPr>
        <p:spPr>
          <a:xfrm>
            <a:off x="4064342" y="3777876"/>
            <a:ext cx="1647214" cy="41549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defTabSz="685891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323C4E"/>
                </a:solidFill>
                <a:effectLst/>
                <a:uLnTx/>
                <a:uFillTx/>
                <a:sym typeface="+mn-lt"/>
              </a:rPr>
              <a:t>Save significantly on travel cost</a:t>
            </a:r>
            <a:endParaRPr kumimoji="0" lang="en-US" sz="1500" b="1" i="0" u="none" strike="noStrike" kern="0" cap="none" spc="0" normalizeH="0" baseline="0" noProof="0">
              <a:ln>
                <a:noFill/>
              </a:ln>
              <a:solidFill>
                <a:srgbClr val="323C4E"/>
              </a:solidFill>
              <a:effectLst/>
              <a:uLnTx/>
              <a:uFillTx/>
              <a:cs typeface="Arial Narrow" pitchFamily="34" charset="0"/>
            </a:endParaRPr>
          </a:p>
        </p:txBody>
      </p:sp>
      <p:sp>
        <p:nvSpPr>
          <p:cNvPr id="92" name="Title104104">
            <a:extLst>
              <a:ext uri="{FF2B5EF4-FFF2-40B4-BE49-F238E27FC236}">
                <a16:creationId xmlns:a16="http://schemas.microsoft.com/office/drawing/2014/main" id="{68E80B48-4F87-4351-B96A-D210176011ED}"/>
              </a:ext>
            </a:extLst>
          </p:cNvPr>
          <p:cNvSpPr txBox="1">
            <a:spLocks/>
          </p:cNvSpPr>
          <p:nvPr/>
        </p:nvSpPr>
        <p:spPr>
          <a:xfrm>
            <a:off x="6783177" y="3777876"/>
            <a:ext cx="1647214" cy="41549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defTabSz="685891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323C4E"/>
                </a:solidFill>
                <a:effectLst/>
                <a:uLnTx/>
                <a:uFillTx/>
                <a:sym typeface="+mn-lt"/>
              </a:rPr>
              <a:t>Boost traveler happiness</a:t>
            </a:r>
            <a:endParaRPr kumimoji="0" lang="en-US" sz="1500" b="1" i="0" u="none" strike="noStrike" kern="0" cap="none" spc="0" normalizeH="0" baseline="0" noProof="0">
              <a:ln>
                <a:noFill/>
              </a:ln>
              <a:solidFill>
                <a:srgbClr val="323C4E"/>
              </a:solidFill>
              <a:effectLst/>
              <a:uLnTx/>
              <a:uFillTx/>
              <a:cs typeface="Arial Narrow" pitchFamily="34" charset="0"/>
            </a:endParaRPr>
          </a:p>
        </p:txBody>
      </p:sp>
      <p:sp>
        <p:nvSpPr>
          <p:cNvPr id="93" name="Freeform 130">
            <a:extLst>
              <a:ext uri="{FF2B5EF4-FFF2-40B4-BE49-F238E27FC236}">
                <a16:creationId xmlns:a16="http://schemas.microsoft.com/office/drawing/2014/main" id="{93AC701C-C48E-4E0E-84BD-5D545E71C3FE}"/>
              </a:ext>
            </a:extLst>
          </p:cNvPr>
          <p:cNvSpPr>
            <a:spLocks/>
          </p:cNvSpPr>
          <p:nvPr/>
        </p:nvSpPr>
        <p:spPr bwMode="auto">
          <a:xfrm rot="16440683" flipH="1">
            <a:off x="3549341" y="2554342"/>
            <a:ext cx="796047" cy="730989"/>
          </a:xfrm>
          <a:custGeom>
            <a:avLst/>
            <a:gdLst>
              <a:gd name="T0" fmla="*/ 0 w 86"/>
              <a:gd name="T1" fmla="*/ 68 h 68"/>
              <a:gd name="T2" fmla="*/ 67 w 86"/>
              <a:gd name="T3" fmla="*/ 11 h 68"/>
              <a:gd name="T4" fmla="*/ 64 w 86"/>
              <a:gd name="T5" fmla="*/ 8 h 68"/>
              <a:gd name="T6" fmla="*/ 63 w 86"/>
              <a:gd name="T7" fmla="*/ 5 h 68"/>
              <a:gd name="T8" fmla="*/ 65 w 86"/>
              <a:gd name="T9" fmla="*/ 3 h 68"/>
              <a:gd name="T10" fmla="*/ 82 w 86"/>
              <a:gd name="T11" fmla="*/ 0 h 68"/>
              <a:gd name="T12" fmla="*/ 85 w 86"/>
              <a:gd name="T13" fmla="*/ 3 h 68"/>
              <a:gd name="T14" fmla="*/ 85 w 86"/>
              <a:gd name="T15" fmla="*/ 21 h 68"/>
              <a:gd name="T16" fmla="*/ 83 w 86"/>
              <a:gd name="T17" fmla="*/ 23 h 68"/>
              <a:gd name="T18" fmla="*/ 80 w 86"/>
              <a:gd name="T19" fmla="*/ 23 h 68"/>
              <a:gd name="T20" fmla="*/ 77 w 86"/>
              <a:gd name="T21" fmla="*/ 20 h 68"/>
              <a:gd name="T22" fmla="*/ 0 w 86"/>
              <a:gd name="T23" fmla="*/ 68 h 68"/>
              <a:gd name="connsiteX0" fmla="*/ 0 w 9914"/>
              <a:gd name="connsiteY0" fmla="*/ 10000 h 10000"/>
              <a:gd name="connsiteX1" fmla="*/ 7791 w 9914"/>
              <a:gd name="connsiteY1" fmla="*/ 1618 h 10000"/>
              <a:gd name="connsiteX2" fmla="*/ 7442 w 9914"/>
              <a:gd name="connsiteY2" fmla="*/ 1176 h 10000"/>
              <a:gd name="connsiteX3" fmla="*/ 7326 w 9914"/>
              <a:gd name="connsiteY3" fmla="*/ 735 h 10000"/>
              <a:gd name="connsiteX4" fmla="*/ 7558 w 9914"/>
              <a:gd name="connsiteY4" fmla="*/ 441 h 10000"/>
              <a:gd name="connsiteX5" fmla="*/ 9535 w 9914"/>
              <a:gd name="connsiteY5" fmla="*/ 0 h 10000"/>
              <a:gd name="connsiteX6" fmla="*/ 9884 w 9914"/>
              <a:gd name="connsiteY6" fmla="*/ 441 h 10000"/>
              <a:gd name="connsiteX7" fmla="*/ 9884 w 9914"/>
              <a:gd name="connsiteY7" fmla="*/ 3088 h 10000"/>
              <a:gd name="connsiteX8" fmla="*/ 9602 w 9914"/>
              <a:gd name="connsiteY8" fmla="*/ 3434 h 10000"/>
              <a:gd name="connsiteX9" fmla="*/ 9302 w 9914"/>
              <a:gd name="connsiteY9" fmla="*/ 3382 h 10000"/>
              <a:gd name="connsiteX10" fmla="*/ 8953 w 9914"/>
              <a:gd name="connsiteY10" fmla="*/ 2941 h 10000"/>
              <a:gd name="connsiteX11" fmla="*/ 0 w 9914"/>
              <a:gd name="connsiteY11" fmla="*/ 10000 h 10000"/>
              <a:gd name="connsiteX0" fmla="*/ 0 w 10001"/>
              <a:gd name="connsiteY0" fmla="*/ 10000 h 10000"/>
              <a:gd name="connsiteX1" fmla="*/ 7859 w 10001"/>
              <a:gd name="connsiteY1" fmla="*/ 1618 h 10000"/>
              <a:gd name="connsiteX2" fmla="*/ 7507 w 10001"/>
              <a:gd name="connsiteY2" fmla="*/ 1176 h 10000"/>
              <a:gd name="connsiteX3" fmla="*/ 7390 w 10001"/>
              <a:gd name="connsiteY3" fmla="*/ 735 h 10000"/>
              <a:gd name="connsiteX4" fmla="*/ 7624 w 10001"/>
              <a:gd name="connsiteY4" fmla="*/ 441 h 10000"/>
              <a:gd name="connsiteX5" fmla="*/ 9618 w 10001"/>
              <a:gd name="connsiteY5" fmla="*/ 0 h 10000"/>
              <a:gd name="connsiteX6" fmla="*/ 9970 w 10001"/>
              <a:gd name="connsiteY6" fmla="*/ 441 h 10000"/>
              <a:gd name="connsiteX7" fmla="*/ 9970 w 10001"/>
              <a:gd name="connsiteY7" fmla="*/ 3088 h 10000"/>
              <a:gd name="connsiteX8" fmla="*/ 9685 w 10001"/>
              <a:gd name="connsiteY8" fmla="*/ 3434 h 10000"/>
              <a:gd name="connsiteX9" fmla="*/ 9383 w 10001"/>
              <a:gd name="connsiteY9" fmla="*/ 3382 h 10000"/>
              <a:gd name="connsiteX10" fmla="*/ 9031 w 10001"/>
              <a:gd name="connsiteY10" fmla="*/ 2941 h 10000"/>
              <a:gd name="connsiteX11" fmla="*/ 0 w 10001"/>
              <a:gd name="connsiteY11" fmla="*/ 10000 h 10000"/>
              <a:gd name="connsiteX0" fmla="*/ 0 w 10001"/>
              <a:gd name="connsiteY0" fmla="*/ 10000 h 10000"/>
              <a:gd name="connsiteX1" fmla="*/ 7859 w 10001"/>
              <a:gd name="connsiteY1" fmla="*/ 1618 h 10000"/>
              <a:gd name="connsiteX2" fmla="*/ 7507 w 10001"/>
              <a:gd name="connsiteY2" fmla="*/ 1176 h 10000"/>
              <a:gd name="connsiteX3" fmla="*/ 7390 w 10001"/>
              <a:gd name="connsiteY3" fmla="*/ 735 h 10000"/>
              <a:gd name="connsiteX4" fmla="*/ 7624 w 10001"/>
              <a:gd name="connsiteY4" fmla="*/ 441 h 10000"/>
              <a:gd name="connsiteX5" fmla="*/ 9618 w 10001"/>
              <a:gd name="connsiteY5" fmla="*/ 0 h 10000"/>
              <a:gd name="connsiteX6" fmla="*/ 9970 w 10001"/>
              <a:gd name="connsiteY6" fmla="*/ 441 h 10000"/>
              <a:gd name="connsiteX7" fmla="*/ 9970 w 10001"/>
              <a:gd name="connsiteY7" fmla="*/ 3088 h 10000"/>
              <a:gd name="connsiteX8" fmla="*/ 9694 w 10001"/>
              <a:gd name="connsiteY8" fmla="*/ 3517 h 10000"/>
              <a:gd name="connsiteX9" fmla="*/ 9383 w 10001"/>
              <a:gd name="connsiteY9" fmla="*/ 3382 h 10000"/>
              <a:gd name="connsiteX10" fmla="*/ 9031 w 10001"/>
              <a:gd name="connsiteY10" fmla="*/ 2941 h 10000"/>
              <a:gd name="connsiteX11" fmla="*/ 0 w 10001"/>
              <a:gd name="connsiteY11" fmla="*/ 10000 h 10000"/>
              <a:gd name="connsiteX0" fmla="*/ 0 w 10001"/>
              <a:gd name="connsiteY0" fmla="*/ 10000 h 10000"/>
              <a:gd name="connsiteX1" fmla="*/ 7859 w 10001"/>
              <a:gd name="connsiteY1" fmla="*/ 1618 h 10000"/>
              <a:gd name="connsiteX2" fmla="*/ 7507 w 10001"/>
              <a:gd name="connsiteY2" fmla="*/ 1176 h 10000"/>
              <a:gd name="connsiteX3" fmla="*/ 7390 w 10001"/>
              <a:gd name="connsiteY3" fmla="*/ 735 h 10000"/>
              <a:gd name="connsiteX4" fmla="*/ 7624 w 10001"/>
              <a:gd name="connsiteY4" fmla="*/ 441 h 10000"/>
              <a:gd name="connsiteX5" fmla="*/ 9618 w 10001"/>
              <a:gd name="connsiteY5" fmla="*/ 0 h 10000"/>
              <a:gd name="connsiteX6" fmla="*/ 9970 w 10001"/>
              <a:gd name="connsiteY6" fmla="*/ 441 h 10000"/>
              <a:gd name="connsiteX7" fmla="*/ 9970 w 10001"/>
              <a:gd name="connsiteY7" fmla="*/ 3088 h 10000"/>
              <a:gd name="connsiteX8" fmla="*/ 9694 w 10001"/>
              <a:gd name="connsiteY8" fmla="*/ 3517 h 10000"/>
              <a:gd name="connsiteX9" fmla="*/ 9375 w 10001"/>
              <a:gd name="connsiteY9" fmla="*/ 3349 h 10000"/>
              <a:gd name="connsiteX10" fmla="*/ 9031 w 10001"/>
              <a:gd name="connsiteY10" fmla="*/ 2941 h 10000"/>
              <a:gd name="connsiteX11" fmla="*/ 0 w 10001"/>
              <a:gd name="connsiteY11" fmla="*/ 10000 h 10000"/>
              <a:gd name="connsiteX0" fmla="*/ 0 w 10001"/>
              <a:gd name="connsiteY0" fmla="*/ 10000 h 10000"/>
              <a:gd name="connsiteX1" fmla="*/ 7859 w 10001"/>
              <a:gd name="connsiteY1" fmla="*/ 1618 h 10000"/>
              <a:gd name="connsiteX2" fmla="*/ 7507 w 10001"/>
              <a:gd name="connsiteY2" fmla="*/ 1176 h 10000"/>
              <a:gd name="connsiteX3" fmla="*/ 7390 w 10001"/>
              <a:gd name="connsiteY3" fmla="*/ 735 h 10000"/>
              <a:gd name="connsiteX4" fmla="*/ 7624 w 10001"/>
              <a:gd name="connsiteY4" fmla="*/ 441 h 10000"/>
              <a:gd name="connsiteX5" fmla="*/ 9618 w 10001"/>
              <a:gd name="connsiteY5" fmla="*/ 0 h 10000"/>
              <a:gd name="connsiteX6" fmla="*/ 9970 w 10001"/>
              <a:gd name="connsiteY6" fmla="*/ 441 h 10000"/>
              <a:gd name="connsiteX7" fmla="*/ 9970 w 10001"/>
              <a:gd name="connsiteY7" fmla="*/ 3088 h 10000"/>
              <a:gd name="connsiteX8" fmla="*/ 9694 w 10001"/>
              <a:gd name="connsiteY8" fmla="*/ 3517 h 10000"/>
              <a:gd name="connsiteX9" fmla="*/ 9375 w 10001"/>
              <a:gd name="connsiteY9" fmla="*/ 3349 h 10000"/>
              <a:gd name="connsiteX10" fmla="*/ 9031 w 10001"/>
              <a:gd name="connsiteY10" fmla="*/ 2941 h 10000"/>
              <a:gd name="connsiteX11" fmla="*/ 0 w 10001"/>
              <a:gd name="connsiteY11" fmla="*/ 10000 h 10000"/>
              <a:gd name="connsiteX0" fmla="*/ 0 w 10001"/>
              <a:gd name="connsiteY0" fmla="*/ 10000 h 10000"/>
              <a:gd name="connsiteX1" fmla="*/ 7859 w 10001"/>
              <a:gd name="connsiteY1" fmla="*/ 1618 h 10000"/>
              <a:gd name="connsiteX2" fmla="*/ 7507 w 10001"/>
              <a:gd name="connsiteY2" fmla="*/ 1176 h 10000"/>
              <a:gd name="connsiteX3" fmla="*/ 7390 w 10001"/>
              <a:gd name="connsiteY3" fmla="*/ 735 h 10000"/>
              <a:gd name="connsiteX4" fmla="*/ 7624 w 10001"/>
              <a:gd name="connsiteY4" fmla="*/ 441 h 10000"/>
              <a:gd name="connsiteX5" fmla="*/ 9618 w 10001"/>
              <a:gd name="connsiteY5" fmla="*/ 0 h 10000"/>
              <a:gd name="connsiteX6" fmla="*/ 9970 w 10001"/>
              <a:gd name="connsiteY6" fmla="*/ 441 h 10000"/>
              <a:gd name="connsiteX7" fmla="*/ 9970 w 10001"/>
              <a:gd name="connsiteY7" fmla="*/ 3088 h 10000"/>
              <a:gd name="connsiteX8" fmla="*/ 9689 w 10001"/>
              <a:gd name="connsiteY8" fmla="*/ 3585 h 10000"/>
              <a:gd name="connsiteX9" fmla="*/ 9375 w 10001"/>
              <a:gd name="connsiteY9" fmla="*/ 3349 h 10000"/>
              <a:gd name="connsiteX10" fmla="*/ 9031 w 10001"/>
              <a:gd name="connsiteY10" fmla="*/ 2941 h 10000"/>
              <a:gd name="connsiteX11" fmla="*/ 0 w 10001"/>
              <a:gd name="connsiteY11" fmla="*/ 10000 h 10000"/>
              <a:gd name="connsiteX0" fmla="*/ 0 w 10001"/>
              <a:gd name="connsiteY0" fmla="*/ 10000 h 10000"/>
              <a:gd name="connsiteX1" fmla="*/ 7859 w 10001"/>
              <a:gd name="connsiteY1" fmla="*/ 1618 h 10000"/>
              <a:gd name="connsiteX2" fmla="*/ 7507 w 10001"/>
              <a:gd name="connsiteY2" fmla="*/ 1176 h 10000"/>
              <a:gd name="connsiteX3" fmla="*/ 7390 w 10001"/>
              <a:gd name="connsiteY3" fmla="*/ 735 h 10000"/>
              <a:gd name="connsiteX4" fmla="*/ 7624 w 10001"/>
              <a:gd name="connsiteY4" fmla="*/ 441 h 10000"/>
              <a:gd name="connsiteX5" fmla="*/ 9618 w 10001"/>
              <a:gd name="connsiteY5" fmla="*/ 0 h 10000"/>
              <a:gd name="connsiteX6" fmla="*/ 9970 w 10001"/>
              <a:gd name="connsiteY6" fmla="*/ 441 h 10000"/>
              <a:gd name="connsiteX7" fmla="*/ 9970 w 10001"/>
              <a:gd name="connsiteY7" fmla="*/ 3088 h 10000"/>
              <a:gd name="connsiteX8" fmla="*/ 9689 w 10001"/>
              <a:gd name="connsiteY8" fmla="*/ 3585 h 10000"/>
              <a:gd name="connsiteX9" fmla="*/ 9343 w 10001"/>
              <a:gd name="connsiteY9" fmla="*/ 3407 h 10000"/>
              <a:gd name="connsiteX10" fmla="*/ 9031 w 10001"/>
              <a:gd name="connsiteY10" fmla="*/ 2941 h 10000"/>
              <a:gd name="connsiteX11" fmla="*/ 0 w 10001"/>
              <a:gd name="connsiteY11" fmla="*/ 10000 h 10000"/>
              <a:gd name="connsiteX0" fmla="*/ 0 w 10001"/>
              <a:gd name="connsiteY0" fmla="*/ 10000 h 10000"/>
              <a:gd name="connsiteX1" fmla="*/ 7859 w 10001"/>
              <a:gd name="connsiteY1" fmla="*/ 1618 h 10000"/>
              <a:gd name="connsiteX2" fmla="*/ 7507 w 10001"/>
              <a:gd name="connsiteY2" fmla="*/ 1176 h 10000"/>
              <a:gd name="connsiteX3" fmla="*/ 7390 w 10001"/>
              <a:gd name="connsiteY3" fmla="*/ 735 h 10000"/>
              <a:gd name="connsiteX4" fmla="*/ 7624 w 10001"/>
              <a:gd name="connsiteY4" fmla="*/ 441 h 10000"/>
              <a:gd name="connsiteX5" fmla="*/ 9618 w 10001"/>
              <a:gd name="connsiteY5" fmla="*/ 0 h 10000"/>
              <a:gd name="connsiteX6" fmla="*/ 9970 w 10001"/>
              <a:gd name="connsiteY6" fmla="*/ 441 h 10000"/>
              <a:gd name="connsiteX7" fmla="*/ 9970 w 10001"/>
              <a:gd name="connsiteY7" fmla="*/ 3088 h 10000"/>
              <a:gd name="connsiteX8" fmla="*/ 9689 w 10001"/>
              <a:gd name="connsiteY8" fmla="*/ 3585 h 10000"/>
              <a:gd name="connsiteX9" fmla="*/ 9343 w 10001"/>
              <a:gd name="connsiteY9" fmla="*/ 3407 h 10000"/>
              <a:gd name="connsiteX10" fmla="*/ 9031 w 10001"/>
              <a:gd name="connsiteY10" fmla="*/ 2941 h 10000"/>
              <a:gd name="connsiteX11" fmla="*/ 0 w 10001"/>
              <a:gd name="connsiteY11" fmla="*/ 10000 h 10000"/>
              <a:gd name="connsiteX0" fmla="*/ 0 w 10001"/>
              <a:gd name="connsiteY0" fmla="*/ 10000 h 10000"/>
              <a:gd name="connsiteX1" fmla="*/ 7859 w 10001"/>
              <a:gd name="connsiteY1" fmla="*/ 1618 h 10000"/>
              <a:gd name="connsiteX2" fmla="*/ 7507 w 10001"/>
              <a:gd name="connsiteY2" fmla="*/ 1176 h 10000"/>
              <a:gd name="connsiteX3" fmla="*/ 7390 w 10001"/>
              <a:gd name="connsiteY3" fmla="*/ 735 h 10000"/>
              <a:gd name="connsiteX4" fmla="*/ 7624 w 10001"/>
              <a:gd name="connsiteY4" fmla="*/ 441 h 10000"/>
              <a:gd name="connsiteX5" fmla="*/ 9618 w 10001"/>
              <a:gd name="connsiteY5" fmla="*/ 0 h 10000"/>
              <a:gd name="connsiteX6" fmla="*/ 9970 w 10001"/>
              <a:gd name="connsiteY6" fmla="*/ 441 h 10000"/>
              <a:gd name="connsiteX7" fmla="*/ 9970 w 10001"/>
              <a:gd name="connsiteY7" fmla="*/ 3088 h 10000"/>
              <a:gd name="connsiteX8" fmla="*/ 9689 w 10001"/>
              <a:gd name="connsiteY8" fmla="*/ 3585 h 10000"/>
              <a:gd name="connsiteX9" fmla="*/ 9343 w 10001"/>
              <a:gd name="connsiteY9" fmla="*/ 3407 h 10000"/>
              <a:gd name="connsiteX10" fmla="*/ 9031 w 10001"/>
              <a:gd name="connsiteY10" fmla="*/ 2941 h 10000"/>
              <a:gd name="connsiteX11" fmla="*/ 0 w 10001"/>
              <a:gd name="connsiteY11" fmla="*/ 10000 h 10000"/>
              <a:gd name="connsiteX0" fmla="*/ 0 w 10001"/>
              <a:gd name="connsiteY0" fmla="*/ 10000 h 10000"/>
              <a:gd name="connsiteX1" fmla="*/ 7859 w 10001"/>
              <a:gd name="connsiteY1" fmla="*/ 1618 h 10000"/>
              <a:gd name="connsiteX2" fmla="*/ 7507 w 10001"/>
              <a:gd name="connsiteY2" fmla="*/ 1176 h 10000"/>
              <a:gd name="connsiteX3" fmla="*/ 7369 w 10001"/>
              <a:gd name="connsiteY3" fmla="*/ 737 h 10000"/>
              <a:gd name="connsiteX4" fmla="*/ 7624 w 10001"/>
              <a:gd name="connsiteY4" fmla="*/ 441 h 10000"/>
              <a:gd name="connsiteX5" fmla="*/ 9618 w 10001"/>
              <a:gd name="connsiteY5" fmla="*/ 0 h 10000"/>
              <a:gd name="connsiteX6" fmla="*/ 9970 w 10001"/>
              <a:gd name="connsiteY6" fmla="*/ 441 h 10000"/>
              <a:gd name="connsiteX7" fmla="*/ 9970 w 10001"/>
              <a:gd name="connsiteY7" fmla="*/ 3088 h 10000"/>
              <a:gd name="connsiteX8" fmla="*/ 9689 w 10001"/>
              <a:gd name="connsiteY8" fmla="*/ 3585 h 10000"/>
              <a:gd name="connsiteX9" fmla="*/ 9343 w 10001"/>
              <a:gd name="connsiteY9" fmla="*/ 3407 h 10000"/>
              <a:gd name="connsiteX10" fmla="*/ 9031 w 10001"/>
              <a:gd name="connsiteY10" fmla="*/ 2941 h 10000"/>
              <a:gd name="connsiteX11" fmla="*/ 0 w 10001"/>
              <a:gd name="connsiteY11" fmla="*/ 10000 h 10000"/>
              <a:gd name="connsiteX0" fmla="*/ 0 w 10001"/>
              <a:gd name="connsiteY0" fmla="*/ 10000 h 10000"/>
              <a:gd name="connsiteX1" fmla="*/ 7859 w 10001"/>
              <a:gd name="connsiteY1" fmla="*/ 1618 h 10000"/>
              <a:gd name="connsiteX2" fmla="*/ 7507 w 10001"/>
              <a:gd name="connsiteY2" fmla="*/ 1176 h 10000"/>
              <a:gd name="connsiteX3" fmla="*/ 7369 w 10001"/>
              <a:gd name="connsiteY3" fmla="*/ 737 h 10000"/>
              <a:gd name="connsiteX4" fmla="*/ 7624 w 10001"/>
              <a:gd name="connsiteY4" fmla="*/ 441 h 10000"/>
              <a:gd name="connsiteX5" fmla="*/ 9618 w 10001"/>
              <a:gd name="connsiteY5" fmla="*/ 0 h 10000"/>
              <a:gd name="connsiteX6" fmla="*/ 9970 w 10001"/>
              <a:gd name="connsiteY6" fmla="*/ 441 h 10000"/>
              <a:gd name="connsiteX7" fmla="*/ 9970 w 10001"/>
              <a:gd name="connsiteY7" fmla="*/ 3088 h 10000"/>
              <a:gd name="connsiteX8" fmla="*/ 9689 w 10001"/>
              <a:gd name="connsiteY8" fmla="*/ 3585 h 10000"/>
              <a:gd name="connsiteX9" fmla="*/ 9343 w 10001"/>
              <a:gd name="connsiteY9" fmla="*/ 3407 h 10000"/>
              <a:gd name="connsiteX10" fmla="*/ 9031 w 10001"/>
              <a:gd name="connsiteY10" fmla="*/ 2941 h 10000"/>
              <a:gd name="connsiteX11" fmla="*/ 0 w 10001"/>
              <a:gd name="connsiteY11" fmla="*/ 10000 h 10000"/>
              <a:gd name="connsiteX0" fmla="*/ 0 w 10001"/>
              <a:gd name="connsiteY0" fmla="*/ 10000 h 10000"/>
              <a:gd name="connsiteX1" fmla="*/ 7859 w 10001"/>
              <a:gd name="connsiteY1" fmla="*/ 1618 h 10000"/>
              <a:gd name="connsiteX2" fmla="*/ 7507 w 10001"/>
              <a:gd name="connsiteY2" fmla="*/ 1176 h 10000"/>
              <a:gd name="connsiteX3" fmla="*/ 7301 w 10001"/>
              <a:gd name="connsiteY3" fmla="*/ 652 h 10000"/>
              <a:gd name="connsiteX4" fmla="*/ 7624 w 10001"/>
              <a:gd name="connsiteY4" fmla="*/ 441 h 10000"/>
              <a:gd name="connsiteX5" fmla="*/ 9618 w 10001"/>
              <a:gd name="connsiteY5" fmla="*/ 0 h 10000"/>
              <a:gd name="connsiteX6" fmla="*/ 9970 w 10001"/>
              <a:gd name="connsiteY6" fmla="*/ 441 h 10000"/>
              <a:gd name="connsiteX7" fmla="*/ 9970 w 10001"/>
              <a:gd name="connsiteY7" fmla="*/ 3088 h 10000"/>
              <a:gd name="connsiteX8" fmla="*/ 9689 w 10001"/>
              <a:gd name="connsiteY8" fmla="*/ 3585 h 10000"/>
              <a:gd name="connsiteX9" fmla="*/ 9343 w 10001"/>
              <a:gd name="connsiteY9" fmla="*/ 3407 h 10000"/>
              <a:gd name="connsiteX10" fmla="*/ 9031 w 10001"/>
              <a:gd name="connsiteY10" fmla="*/ 2941 h 10000"/>
              <a:gd name="connsiteX11" fmla="*/ 0 w 10001"/>
              <a:gd name="connsiteY11" fmla="*/ 10000 h 10000"/>
              <a:gd name="connsiteX0" fmla="*/ 0 w 10001"/>
              <a:gd name="connsiteY0" fmla="*/ 10000 h 10000"/>
              <a:gd name="connsiteX1" fmla="*/ 7859 w 10001"/>
              <a:gd name="connsiteY1" fmla="*/ 1618 h 10000"/>
              <a:gd name="connsiteX2" fmla="*/ 7507 w 10001"/>
              <a:gd name="connsiteY2" fmla="*/ 1176 h 10000"/>
              <a:gd name="connsiteX3" fmla="*/ 7301 w 10001"/>
              <a:gd name="connsiteY3" fmla="*/ 652 h 10000"/>
              <a:gd name="connsiteX4" fmla="*/ 7624 w 10001"/>
              <a:gd name="connsiteY4" fmla="*/ 441 h 10000"/>
              <a:gd name="connsiteX5" fmla="*/ 9618 w 10001"/>
              <a:gd name="connsiteY5" fmla="*/ 0 h 10000"/>
              <a:gd name="connsiteX6" fmla="*/ 9970 w 10001"/>
              <a:gd name="connsiteY6" fmla="*/ 441 h 10000"/>
              <a:gd name="connsiteX7" fmla="*/ 9970 w 10001"/>
              <a:gd name="connsiteY7" fmla="*/ 3088 h 10000"/>
              <a:gd name="connsiteX8" fmla="*/ 9689 w 10001"/>
              <a:gd name="connsiteY8" fmla="*/ 3585 h 10000"/>
              <a:gd name="connsiteX9" fmla="*/ 9343 w 10001"/>
              <a:gd name="connsiteY9" fmla="*/ 3407 h 10000"/>
              <a:gd name="connsiteX10" fmla="*/ 9031 w 10001"/>
              <a:gd name="connsiteY10" fmla="*/ 2941 h 10000"/>
              <a:gd name="connsiteX11" fmla="*/ 0 w 10001"/>
              <a:gd name="connsiteY11" fmla="*/ 10000 h 10000"/>
              <a:gd name="connsiteX0" fmla="*/ 0 w 10001"/>
              <a:gd name="connsiteY0" fmla="*/ 10000 h 10000"/>
              <a:gd name="connsiteX1" fmla="*/ 7859 w 10001"/>
              <a:gd name="connsiteY1" fmla="*/ 1618 h 10000"/>
              <a:gd name="connsiteX2" fmla="*/ 7507 w 10001"/>
              <a:gd name="connsiteY2" fmla="*/ 1176 h 10000"/>
              <a:gd name="connsiteX3" fmla="*/ 7301 w 10001"/>
              <a:gd name="connsiteY3" fmla="*/ 652 h 10000"/>
              <a:gd name="connsiteX4" fmla="*/ 7624 w 10001"/>
              <a:gd name="connsiteY4" fmla="*/ 441 h 10000"/>
              <a:gd name="connsiteX5" fmla="*/ 9618 w 10001"/>
              <a:gd name="connsiteY5" fmla="*/ 0 h 10000"/>
              <a:gd name="connsiteX6" fmla="*/ 9970 w 10001"/>
              <a:gd name="connsiteY6" fmla="*/ 441 h 10000"/>
              <a:gd name="connsiteX7" fmla="*/ 9970 w 10001"/>
              <a:gd name="connsiteY7" fmla="*/ 3088 h 10000"/>
              <a:gd name="connsiteX8" fmla="*/ 9689 w 10001"/>
              <a:gd name="connsiteY8" fmla="*/ 3585 h 10000"/>
              <a:gd name="connsiteX9" fmla="*/ 9343 w 10001"/>
              <a:gd name="connsiteY9" fmla="*/ 3407 h 10000"/>
              <a:gd name="connsiteX10" fmla="*/ 9031 w 10001"/>
              <a:gd name="connsiteY10" fmla="*/ 2941 h 10000"/>
              <a:gd name="connsiteX11" fmla="*/ 0 w 10001"/>
              <a:gd name="connsiteY11" fmla="*/ 10000 h 10000"/>
              <a:gd name="connsiteX0" fmla="*/ 0 w 10001"/>
              <a:gd name="connsiteY0" fmla="*/ 10000 h 10000"/>
              <a:gd name="connsiteX1" fmla="*/ 7859 w 10001"/>
              <a:gd name="connsiteY1" fmla="*/ 1618 h 10000"/>
              <a:gd name="connsiteX2" fmla="*/ 7507 w 10001"/>
              <a:gd name="connsiteY2" fmla="*/ 1176 h 10000"/>
              <a:gd name="connsiteX3" fmla="*/ 7301 w 10001"/>
              <a:gd name="connsiteY3" fmla="*/ 652 h 10000"/>
              <a:gd name="connsiteX4" fmla="*/ 7624 w 10001"/>
              <a:gd name="connsiteY4" fmla="*/ 441 h 10000"/>
              <a:gd name="connsiteX5" fmla="*/ 9618 w 10001"/>
              <a:gd name="connsiteY5" fmla="*/ 0 h 10000"/>
              <a:gd name="connsiteX6" fmla="*/ 9970 w 10001"/>
              <a:gd name="connsiteY6" fmla="*/ 441 h 10000"/>
              <a:gd name="connsiteX7" fmla="*/ 9970 w 10001"/>
              <a:gd name="connsiteY7" fmla="*/ 3088 h 10000"/>
              <a:gd name="connsiteX8" fmla="*/ 9689 w 10001"/>
              <a:gd name="connsiteY8" fmla="*/ 3585 h 10000"/>
              <a:gd name="connsiteX9" fmla="*/ 9343 w 10001"/>
              <a:gd name="connsiteY9" fmla="*/ 3407 h 10000"/>
              <a:gd name="connsiteX10" fmla="*/ 9031 w 10001"/>
              <a:gd name="connsiteY10" fmla="*/ 2941 h 10000"/>
              <a:gd name="connsiteX11" fmla="*/ 0 w 10001"/>
              <a:gd name="connsiteY11" fmla="*/ 10000 h 10000"/>
              <a:gd name="connsiteX0" fmla="*/ 0 w 10018"/>
              <a:gd name="connsiteY0" fmla="*/ 10000 h 10000"/>
              <a:gd name="connsiteX1" fmla="*/ 7859 w 10018"/>
              <a:gd name="connsiteY1" fmla="*/ 1618 h 10000"/>
              <a:gd name="connsiteX2" fmla="*/ 7507 w 10018"/>
              <a:gd name="connsiteY2" fmla="*/ 1176 h 10000"/>
              <a:gd name="connsiteX3" fmla="*/ 7301 w 10018"/>
              <a:gd name="connsiteY3" fmla="*/ 652 h 10000"/>
              <a:gd name="connsiteX4" fmla="*/ 7624 w 10018"/>
              <a:gd name="connsiteY4" fmla="*/ 441 h 10000"/>
              <a:gd name="connsiteX5" fmla="*/ 9618 w 10018"/>
              <a:gd name="connsiteY5" fmla="*/ 0 h 10000"/>
              <a:gd name="connsiteX6" fmla="*/ 9989 w 10018"/>
              <a:gd name="connsiteY6" fmla="*/ 445 h 10000"/>
              <a:gd name="connsiteX7" fmla="*/ 9970 w 10018"/>
              <a:gd name="connsiteY7" fmla="*/ 3088 h 10000"/>
              <a:gd name="connsiteX8" fmla="*/ 9689 w 10018"/>
              <a:gd name="connsiteY8" fmla="*/ 3585 h 10000"/>
              <a:gd name="connsiteX9" fmla="*/ 9343 w 10018"/>
              <a:gd name="connsiteY9" fmla="*/ 3407 h 10000"/>
              <a:gd name="connsiteX10" fmla="*/ 9031 w 10018"/>
              <a:gd name="connsiteY10" fmla="*/ 2941 h 10000"/>
              <a:gd name="connsiteX11" fmla="*/ 0 w 10018"/>
              <a:gd name="connsiteY11" fmla="*/ 10000 h 10000"/>
              <a:gd name="connsiteX0" fmla="*/ 0 w 9998"/>
              <a:gd name="connsiteY0" fmla="*/ 10000 h 10000"/>
              <a:gd name="connsiteX1" fmla="*/ 7859 w 9998"/>
              <a:gd name="connsiteY1" fmla="*/ 1618 h 10000"/>
              <a:gd name="connsiteX2" fmla="*/ 7507 w 9998"/>
              <a:gd name="connsiteY2" fmla="*/ 1176 h 10000"/>
              <a:gd name="connsiteX3" fmla="*/ 7301 w 9998"/>
              <a:gd name="connsiteY3" fmla="*/ 652 h 10000"/>
              <a:gd name="connsiteX4" fmla="*/ 7624 w 9998"/>
              <a:gd name="connsiteY4" fmla="*/ 441 h 10000"/>
              <a:gd name="connsiteX5" fmla="*/ 9618 w 9998"/>
              <a:gd name="connsiteY5" fmla="*/ 0 h 10000"/>
              <a:gd name="connsiteX6" fmla="*/ 9989 w 9998"/>
              <a:gd name="connsiteY6" fmla="*/ 445 h 10000"/>
              <a:gd name="connsiteX7" fmla="*/ 9970 w 9998"/>
              <a:gd name="connsiteY7" fmla="*/ 3088 h 10000"/>
              <a:gd name="connsiteX8" fmla="*/ 9689 w 9998"/>
              <a:gd name="connsiteY8" fmla="*/ 3585 h 10000"/>
              <a:gd name="connsiteX9" fmla="*/ 9343 w 9998"/>
              <a:gd name="connsiteY9" fmla="*/ 3407 h 10000"/>
              <a:gd name="connsiteX10" fmla="*/ 9031 w 9998"/>
              <a:gd name="connsiteY10" fmla="*/ 2941 h 10000"/>
              <a:gd name="connsiteX11" fmla="*/ 0 w 9998"/>
              <a:gd name="connsiteY1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998" h="10000">
                <a:moveTo>
                  <a:pt x="0" y="10000"/>
                </a:moveTo>
                <a:cubicBezTo>
                  <a:pt x="2932" y="7794"/>
                  <a:pt x="5864" y="5294"/>
                  <a:pt x="7859" y="1618"/>
                </a:cubicBezTo>
                <a:cubicBezTo>
                  <a:pt x="7742" y="1471"/>
                  <a:pt x="7600" y="1337"/>
                  <a:pt x="7507" y="1176"/>
                </a:cubicBezTo>
                <a:cubicBezTo>
                  <a:pt x="7414" y="1015"/>
                  <a:pt x="7301" y="799"/>
                  <a:pt x="7301" y="652"/>
                </a:cubicBezTo>
                <a:cubicBezTo>
                  <a:pt x="7301" y="505"/>
                  <a:pt x="7507" y="441"/>
                  <a:pt x="7624" y="441"/>
                </a:cubicBezTo>
                <a:cubicBezTo>
                  <a:pt x="8328" y="294"/>
                  <a:pt x="9031" y="147"/>
                  <a:pt x="9618" y="0"/>
                </a:cubicBezTo>
                <a:cubicBezTo>
                  <a:pt x="9852" y="0"/>
                  <a:pt x="9989" y="74"/>
                  <a:pt x="9989" y="445"/>
                </a:cubicBezTo>
                <a:cubicBezTo>
                  <a:pt x="9989" y="1328"/>
                  <a:pt x="10020" y="2565"/>
                  <a:pt x="9970" y="3088"/>
                </a:cubicBezTo>
                <a:cubicBezTo>
                  <a:pt x="9920" y="3611"/>
                  <a:pt x="9785" y="3600"/>
                  <a:pt x="9689" y="3585"/>
                </a:cubicBezTo>
                <a:cubicBezTo>
                  <a:pt x="9593" y="3570"/>
                  <a:pt x="9471" y="3588"/>
                  <a:pt x="9343" y="3407"/>
                </a:cubicBezTo>
                <a:cubicBezTo>
                  <a:pt x="9215" y="3226"/>
                  <a:pt x="9146" y="3077"/>
                  <a:pt x="9031" y="2941"/>
                </a:cubicBezTo>
                <a:cubicBezTo>
                  <a:pt x="6568" y="6324"/>
                  <a:pt x="3518" y="8676"/>
                  <a:pt x="0" y="1000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89" tIns="34294" rIns="68589" bIns="3429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89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75" b="1" i="0" u="sng" strike="noStrike" kern="0" cap="none" spc="0" normalizeH="0" baseline="0" noProof="0">
              <a:ln>
                <a:noFill/>
              </a:ln>
              <a:solidFill>
                <a:srgbClr val="1E2832"/>
              </a:solidFill>
              <a:effectLst/>
              <a:uLnTx/>
              <a:uFillTx/>
            </a:endParaRPr>
          </a:p>
        </p:txBody>
      </p:sp>
      <p:sp>
        <p:nvSpPr>
          <p:cNvPr id="94" name="Freeform 130">
            <a:extLst>
              <a:ext uri="{FF2B5EF4-FFF2-40B4-BE49-F238E27FC236}">
                <a16:creationId xmlns:a16="http://schemas.microsoft.com/office/drawing/2014/main" id="{616014B7-0680-4A8F-994A-B05C10323BC2}"/>
              </a:ext>
            </a:extLst>
          </p:cNvPr>
          <p:cNvSpPr>
            <a:spLocks/>
          </p:cNvSpPr>
          <p:nvPr/>
        </p:nvSpPr>
        <p:spPr bwMode="auto">
          <a:xfrm rot="4884743">
            <a:off x="4726119" y="2102696"/>
            <a:ext cx="1452728" cy="1074138"/>
          </a:xfrm>
          <a:custGeom>
            <a:avLst/>
            <a:gdLst>
              <a:gd name="T0" fmla="*/ 0 w 86"/>
              <a:gd name="T1" fmla="*/ 68 h 68"/>
              <a:gd name="T2" fmla="*/ 67 w 86"/>
              <a:gd name="T3" fmla="*/ 11 h 68"/>
              <a:gd name="T4" fmla="*/ 64 w 86"/>
              <a:gd name="T5" fmla="*/ 8 h 68"/>
              <a:gd name="T6" fmla="*/ 63 w 86"/>
              <a:gd name="T7" fmla="*/ 5 h 68"/>
              <a:gd name="T8" fmla="*/ 65 w 86"/>
              <a:gd name="T9" fmla="*/ 3 h 68"/>
              <a:gd name="T10" fmla="*/ 82 w 86"/>
              <a:gd name="T11" fmla="*/ 0 h 68"/>
              <a:gd name="T12" fmla="*/ 85 w 86"/>
              <a:gd name="T13" fmla="*/ 3 h 68"/>
              <a:gd name="T14" fmla="*/ 85 w 86"/>
              <a:gd name="T15" fmla="*/ 21 h 68"/>
              <a:gd name="T16" fmla="*/ 83 w 86"/>
              <a:gd name="T17" fmla="*/ 23 h 68"/>
              <a:gd name="T18" fmla="*/ 80 w 86"/>
              <a:gd name="T19" fmla="*/ 23 h 68"/>
              <a:gd name="T20" fmla="*/ 77 w 86"/>
              <a:gd name="T21" fmla="*/ 20 h 68"/>
              <a:gd name="T22" fmla="*/ 0 w 86"/>
              <a:gd name="T23" fmla="*/ 68 h 68"/>
              <a:gd name="connsiteX0" fmla="*/ 0 w 9914"/>
              <a:gd name="connsiteY0" fmla="*/ 10000 h 10000"/>
              <a:gd name="connsiteX1" fmla="*/ 7791 w 9914"/>
              <a:gd name="connsiteY1" fmla="*/ 1618 h 10000"/>
              <a:gd name="connsiteX2" fmla="*/ 7442 w 9914"/>
              <a:gd name="connsiteY2" fmla="*/ 1176 h 10000"/>
              <a:gd name="connsiteX3" fmla="*/ 7326 w 9914"/>
              <a:gd name="connsiteY3" fmla="*/ 735 h 10000"/>
              <a:gd name="connsiteX4" fmla="*/ 7558 w 9914"/>
              <a:gd name="connsiteY4" fmla="*/ 441 h 10000"/>
              <a:gd name="connsiteX5" fmla="*/ 9535 w 9914"/>
              <a:gd name="connsiteY5" fmla="*/ 0 h 10000"/>
              <a:gd name="connsiteX6" fmla="*/ 9884 w 9914"/>
              <a:gd name="connsiteY6" fmla="*/ 441 h 10000"/>
              <a:gd name="connsiteX7" fmla="*/ 9884 w 9914"/>
              <a:gd name="connsiteY7" fmla="*/ 3088 h 10000"/>
              <a:gd name="connsiteX8" fmla="*/ 9602 w 9914"/>
              <a:gd name="connsiteY8" fmla="*/ 3434 h 10000"/>
              <a:gd name="connsiteX9" fmla="*/ 9302 w 9914"/>
              <a:gd name="connsiteY9" fmla="*/ 3382 h 10000"/>
              <a:gd name="connsiteX10" fmla="*/ 8953 w 9914"/>
              <a:gd name="connsiteY10" fmla="*/ 2941 h 10000"/>
              <a:gd name="connsiteX11" fmla="*/ 0 w 9914"/>
              <a:gd name="connsiteY11" fmla="*/ 10000 h 10000"/>
              <a:gd name="connsiteX0" fmla="*/ 0 w 10001"/>
              <a:gd name="connsiteY0" fmla="*/ 10000 h 10000"/>
              <a:gd name="connsiteX1" fmla="*/ 7859 w 10001"/>
              <a:gd name="connsiteY1" fmla="*/ 1618 h 10000"/>
              <a:gd name="connsiteX2" fmla="*/ 7507 w 10001"/>
              <a:gd name="connsiteY2" fmla="*/ 1176 h 10000"/>
              <a:gd name="connsiteX3" fmla="*/ 7390 w 10001"/>
              <a:gd name="connsiteY3" fmla="*/ 735 h 10000"/>
              <a:gd name="connsiteX4" fmla="*/ 7624 w 10001"/>
              <a:gd name="connsiteY4" fmla="*/ 441 h 10000"/>
              <a:gd name="connsiteX5" fmla="*/ 9618 w 10001"/>
              <a:gd name="connsiteY5" fmla="*/ 0 h 10000"/>
              <a:gd name="connsiteX6" fmla="*/ 9970 w 10001"/>
              <a:gd name="connsiteY6" fmla="*/ 441 h 10000"/>
              <a:gd name="connsiteX7" fmla="*/ 9970 w 10001"/>
              <a:gd name="connsiteY7" fmla="*/ 3088 h 10000"/>
              <a:gd name="connsiteX8" fmla="*/ 9685 w 10001"/>
              <a:gd name="connsiteY8" fmla="*/ 3434 h 10000"/>
              <a:gd name="connsiteX9" fmla="*/ 9383 w 10001"/>
              <a:gd name="connsiteY9" fmla="*/ 3382 h 10000"/>
              <a:gd name="connsiteX10" fmla="*/ 9031 w 10001"/>
              <a:gd name="connsiteY10" fmla="*/ 2941 h 10000"/>
              <a:gd name="connsiteX11" fmla="*/ 0 w 10001"/>
              <a:gd name="connsiteY11" fmla="*/ 10000 h 10000"/>
              <a:gd name="connsiteX0" fmla="*/ 0 w 10001"/>
              <a:gd name="connsiteY0" fmla="*/ 10000 h 10000"/>
              <a:gd name="connsiteX1" fmla="*/ 7859 w 10001"/>
              <a:gd name="connsiteY1" fmla="*/ 1618 h 10000"/>
              <a:gd name="connsiteX2" fmla="*/ 7507 w 10001"/>
              <a:gd name="connsiteY2" fmla="*/ 1176 h 10000"/>
              <a:gd name="connsiteX3" fmla="*/ 7390 w 10001"/>
              <a:gd name="connsiteY3" fmla="*/ 735 h 10000"/>
              <a:gd name="connsiteX4" fmla="*/ 7624 w 10001"/>
              <a:gd name="connsiteY4" fmla="*/ 441 h 10000"/>
              <a:gd name="connsiteX5" fmla="*/ 9618 w 10001"/>
              <a:gd name="connsiteY5" fmla="*/ 0 h 10000"/>
              <a:gd name="connsiteX6" fmla="*/ 9970 w 10001"/>
              <a:gd name="connsiteY6" fmla="*/ 441 h 10000"/>
              <a:gd name="connsiteX7" fmla="*/ 9970 w 10001"/>
              <a:gd name="connsiteY7" fmla="*/ 3088 h 10000"/>
              <a:gd name="connsiteX8" fmla="*/ 9694 w 10001"/>
              <a:gd name="connsiteY8" fmla="*/ 3517 h 10000"/>
              <a:gd name="connsiteX9" fmla="*/ 9383 w 10001"/>
              <a:gd name="connsiteY9" fmla="*/ 3382 h 10000"/>
              <a:gd name="connsiteX10" fmla="*/ 9031 w 10001"/>
              <a:gd name="connsiteY10" fmla="*/ 2941 h 10000"/>
              <a:gd name="connsiteX11" fmla="*/ 0 w 10001"/>
              <a:gd name="connsiteY11" fmla="*/ 10000 h 10000"/>
              <a:gd name="connsiteX0" fmla="*/ 0 w 10001"/>
              <a:gd name="connsiteY0" fmla="*/ 10000 h 10000"/>
              <a:gd name="connsiteX1" fmla="*/ 7859 w 10001"/>
              <a:gd name="connsiteY1" fmla="*/ 1618 h 10000"/>
              <a:gd name="connsiteX2" fmla="*/ 7507 w 10001"/>
              <a:gd name="connsiteY2" fmla="*/ 1176 h 10000"/>
              <a:gd name="connsiteX3" fmla="*/ 7390 w 10001"/>
              <a:gd name="connsiteY3" fmla="*/ 735 h 10000"/>
              <a:gd name="connsiteX4" fmla="*/ 7624 w 10001"/>
              <a:gd name="connsiteY4" fmla="*/ 441 h 10000"/>
              <a:gd name="connsiteX5" fmla="*/ 9618 w 10001"/>
              <a:gd name="connsiteY5" fmla="*/ 0 h 10000"/>
              <a:gd name="connsiteX6" fmla="*/ 9970 w 10001"/>
              <a:gd name="connsiteY6" fmla="*/ 441 h 10000"/>
              <a:gd name="connsiteX7" fmla="*/ 9970 w 10001"/>
              <a:gd name="connsiteY7" fmla="*/ 3088 h 10000"/>
              <a:gd name="connsiteX8" fmla="*/ 9694 w 10001"/>
              <a:gd name="connsiteY8" fmla="*/ 3517 h 10000"/>
              <a:gd name="connsiteX9" fmla="*/ 9375 w 10001"/>
              <a:gd name="connsiteY9" fmla="*/ 3349 h 10000"/>
              <a:gd name="connsiteX10" fmla="*/ 9031 w 10001"/>
              <a:gd name="connsiteY10" fmla="*/ 2941 h 10000"/>
              <a:gd name="connsiteX11" fmla="*/ 0 w 10001"/>
              <a:gd name="connsiteY11" fmla="*/ 10000 h 10000"/>
              <a:gd name="connsiteX0" fmla="*/ 0 w 10001"/>
              <a:gd name="connsiteY0" fmla="*/ 10000 h 10000"/>
              <a:gd name="connsiteX1" fmla="*/ 7859 w 10001"/>
              <a:gd name="connsiteY1" fmla="*/ 1618 h 10000"/>
              <a:gd name="connsiteX2" fmla="*/ 7507 w 10001"/>
              <a:gd name="connsiteY2" fmla="*/ 1176 h 10000"/>
              <a:gd name="connsiteX3" fmla="*/ 7390 w 10001"/>
              <a:gd name="connsiteY3" fmla="*/ 735 h 10000"/>
              <a:gd name="connsiteX4" fmla="*/ 7624 w 10001"/>
              <a:gd name="connsiteY4" fmla="*/ 441 h 10000"/>
              <a:gd name="connsiteX5" fmla="*/ 9618 w 10001"/>
              <a:gd name="connsiteY5" fmla="*/ 0 h 10000"/>
              <a:gd name="connsiteX6" fmla="*/ 9970 w 10001"/>
              <a:gd name="connsiteY6" fmla="*/ 441 h 10000"/>
              <a:gd name="connsiteX7" fmla="*/ 9970 w 10001"/>
              <a:gd name="connsiteY7" fmla="*/ 3088 h 10000"/>
              <a:gd name="connsiteX8" fmla="*/ 9694 w 10001"/>
              <a:gd name="connsiteY8" fmla="*/ 3517 h 10000"/>
              <a:gd name="connsiteX9" fmla="*/ 9375 w 10001"/>
              <a:gd name="connsiteY9" fmla="*/ 3349 h 10000"/>
              <a:gd name="connsiteX10" fmla="*/ 9031 w 10001"/>
              <a:gd name="connsiteY10" fmla="*/ 2941 h 10000"/>
              <a:gd name="connsiteX11" fmla="*/ 0 w 10001"/>
              <a:gd name="connsiteY11" fmla="*/ 10000 h 10000"/>
              <a:gd name="connsiteX0" fmla="*/ 0 w 10001"/>
              <a:gd name="connsiteY0" fmla="*/ 10000 h 10000"/>
              <a:gd name="connsiteX1" fmla="*/ 7859 w 10001"/>
              <a:gd name="connsiteY1" fmla="*/ 1618 h 10000"/>
              <a:gd name="connsiteX2" fmla="*/ 7507 w 10001"/>
              <a:gd name="connsiteY2" fmla="*/ 1176 h 10000"/>
              <a:gd name="connsiteX3" fmla="*/ 7390 w 10001"/>
              <a:gd name="connsiteY3" fmla="*/ 735 h 10000"/>
              <a:gd name="connsiteX4" fmla="*/ 7624 w 10001"/>
              <a:gd name="connsiteY4" fmla="*/ 441 h 10000"/>
              <a:gd name="connsiteX5" fmla="*/ 9618 w 10001"/>
              <a:gd name="connsiteY5" fmla="*/ 0 h 10000"/>
              <a:gd name="connsiteX6" fmla="*/ 9970 w 10001"/>
              <a:gd name="connsiteY6" fmla="*/ 441 h 10000"/>
              <a:gd name="connsiteX7" fmla="*/ 9970 w 10001"/>
              <a:gd name="connsiteY7" fmla="*/ 3088 h 10000"/>
              <a:gd name="connsiteX8" fmla="*/ 9689 w 10001"/>
              <a:gd name="connsiteY8" fmla="*/ 3585 h 10000"/>
              <a:gd name="connsiteX9" fmla="*/ 9375 w 10001"/>
              <a:gd name="connsiteY9" fmla="*/ 3349 h 10000"/>
              <a:gd name="connsiteX10" fmla="*/ 9031 w 10001"/>
              <a:gd name="connsiteY10" fmla="*/ 2941 h 10000"/>
              <a:gd name="connsiteX11" fmla="*/ 0 w 10001"/>
              <a:gd name="connsiteY11" fmla="*/ 10000 h 10000"/>
              <a:gd name="connsiteX0" fmla="*/ 0 w 10001"/>
              <a:gd name="connsiteY0" fmla="*/ 10000 h 10000"/>
              <a:gd name="connsiteX1" fmla="*/ 7859 w 10001"/>
              <a:gd name="connsiteY1" fmla="*/ 1618 h 10000"/>
              <a:gd name="connsiteX2" fmla="*/ 7507 w 10001"/>
              <a:gd name="connsiteY2" fmla="*/ 1176 h 10000"/>
              <a:gd name="connsiteX3" fmla="*/ 7390 w 10001"/>
              <a:gd name="connsiteY3" fmla="*/ 735 h 10000"/>
              <a:gd name="connsiteX4" fmla="*/ 7624 w 10001"/>
              <a:gd name="connsiteY4" fmla="*/ 441 h 10000"/>
              <a:gd name="connsiteX5" fmla="*/ 9618 w 10001"/>
              <a:gd name="connsiteY5" fmla="*/ 0 h 10000"/>
              <a:gd name="connsiteX6" fmla="*/ 9970 w 10001"/>
              <a:gd name="connsiteY6" fmla="*/ 441 h 10000"/>
              <a:gd name="connsiteX7" fmla="*/ 9970 w 10001"/>
              <a:gd name="connsiteY7" fmla="*/ 3088 h 10000"/>
              <a:gd name="connsiteX8" fmla="*/ 9689 w 10001"/>
              <a:gd name="connsiteY8" fmla="*/ 3585 h 10000"/>
              <a:gd name="connsiteX9" fmla="*/ 9343 w 10001"/>
              <a:gd name="connsiteY9" fmla="*/ 3407 h 10000"/>
              <a:gd name="connsiteX10" fmla="*/ 9031 w 10001"/>
              <a:gd name="connsiteY10" fmla="*/ 2941 h 10000"/>
              <a:gd name="connsiteX11" fmla="*/ 0 w 10001"/>
              <a:gd name="connsiteY11" fmla="*/ 10000 h 10000"/>
              <a:gd name="connsiteX0" fmla="*/ 0 w 10001"/>
              <a:gd name="connsiteY0" fmla="*/ 10000 h 10000"/>
              <a:gd name="connsiteX1" fmla="*/ 7859 w 10001"/>
              <a:gd name="connsiteY1" fmla="*/ 1618 h 10000"/>
              <a:gd name="connsiteX2" fmla="*/ 7507 w 10001"/>
              <a:gd name="connsiteY2" fmla="*/ 1176 h 10000"/>
              <a:gd name="connsiteX3" fmla="*/ 7390 w 10001"/>
              <a:gd name="connsiteY3" fmla="*/ 735 h 10000"/>
              <a:gd name="connsiteX4" fmla="*/ 7624 w 10001"/>
              <a:gd name="connsiteY4" fmla="*/ 441 h 10000"/>
              <a:gd name="connsiteX5" fmla="*/ 9618 w 10001"/>
              <a:gd name="connsiteY5" fmla="*/ 0 h 10000"/>
              <a:gd name="connsiteX6" fmla="*/ 9970 w 10001"/>
              <a:gd name="connsiteY6" fmla="*/ 441 h 10000"/>
              <a:gd name="connsiteX7" fmla="*/ 9970 w 10001"/>
              <a:gd name="connsiteY7" fmla="*/ 3088 h 10000"/>
              <a:gd name="connsiteX8" fmla="*/ 9689 w 10001"/>
              <a:gd name="connsiteY8" fmla="*/ 3585 h 10000"/>
              <a:gd name="connsiteX9" fmla="*/ 9343 w 10001"/>
              <a:gd name="connsiteY9" fmla="*/ 3407 h 10000"/>
              <a:gd name="connsiteX10" fmla="*/ 9031 w 10001"/>
              <a:gd name="connsiteY10" fmla="*/ 2941 h 10000"/>
              <a:gd name="connsiteX11" fmla="*/ 0 w 10001"/>
              <a:gd name="connsiteY11" fmla="*/ 10000 h 10000"/>
              <a:gd name="connsiteX0" fmla="*/ 0 w 10001"/>
              <a:gd name="connsiteY0" fmla="*/ 10000 h 10000"/>
              <a:gd name="connsiteX1" fmla="*/ 7859 w 10001"/>
              <a:gd name="connsiteY1" fmla="*/ 1618 h 10000"/>
              <a:gd name="connsiteX2" fmla="*/ 7507 w 10001"/>
              <a:gd name="connsiteY2" fmla="*/ 1176 h 10000"/>
              <a:gd name="connsiteX3" fmla="*/ 7390 w 10001"/>
              <a:gd name="connsiteY3" fmla="*/ 735 h 10000"/>
              <a:gd name="connsiteX4" fmla="*/ 7624 w 10001"/>
              <a:gd name="connsiteY4" fmla="*/ 441 h 10000"/>
              <a:gd name="connsiteX5" fmla="*/ 9618 w 10001"/>
              <a:gd name="connsiteY5" fmla="*/ 0 h 10000"/>
              <a:gd name="connsiteX6" fmla="*/ 9970 w 10001"/>
              <a:gd name="connsiteY6" fmla="*/ 441 h 10000"/>
              <a:gd name="connsiteX7" fmla="*/ 9970 w 10001"/>
              <a:gd name="connsiteY7" fmla="*/ 3088 h 10000"/>
              <a:gd name="connsiteX8" fmla="*/ 9689 w 10001"/>
              <a:gd name="connsiteY8" fmla="*/ 3585 h 10000"/>
              <a:gd name="connsiteX9" fmla="*/ 9343 w 10001"/>
              <a:gd name="connsiteY9" fmla="*/ 3407 h 10000"/>
              <a:gd name="connsiteX10" fmla="*/ 9031 w 10001"/>
              <a:gd name="connsiteY10" fmla="*/ 2941 h 10000"/>
              <a:gd name="connsiteX11" fmla="*/ 0 w 10001"/>
              <a:gd name="connsiteY11" fmla="*/ 10000 h 10000"/>
              <a:gd name="connsiteX0" fmla="*/ 0 w 10001"/>
              <a:gd name="connsiteY0" fmla="*/ 10000 h 10000"/>
              <a:gd name="connsiteX1" fmla="*/ 7859 w 10001"/>
              <a:gd name="connsiteY1" fmla="*/ 1618 h 10000"/>
              <a:gd name="connsiteX2" fmla="*/ 7507 w 10001"/>
              <a:gd name="connsiteY2" fmla="*/ 1176 h 10000"/>
              <a:gd name="connsiteX3" fmla="*/ 7369 w 10001"/>
              <a:gd name="connsiteY3" fmla="*/ 737 h 10000"/>
              <a:gd name="connsiteX4" fmla="*/ 7624 w 10001"/>
              <a:gd name="connsiteY4" fmla="*/ 441 h 10000"/>
              <a:gd name="connsiteX5" fmla="*/ 9618 w 10001"/>
              <a:gd name="connsiteY5" fmla="*/ 0 h 10000"/>
              <a:gd name="connsiteX6" fmla="*/ 9970 w 10001"/>
              <a:gd name="connsiteY6" fmla="*/ 441 h 10000"/>
              <a:gd name="connsiteX7" fmla="*/ 9970 w 10001"/>
              <a:gd name="connsiteY7" fmla="*/ 3088 h 10000"/>
              <a:gd name="connsiteX8" fmla="*/ 9689 w 10001"/>
              <a:gd name="connsiteY8" fmla="*/ 3585 h 10000"/>
              <a:gd name="connsiteX9" fmla="*/ 9343 w 10001"/>
              <a:gd name="connsiteY9" fmla="*/ 3407 h 10000"/>
              <a:gd name="connsiteX10" fmla="*/ 9031 w 10001"/>
              <a:gd name="connsiteY10" fmla="*/ 2941 h 10000"/>
              <a:gd name="connsiteX11" fmla="*/ 0 w 10001"/>
              <a:gd name="connsiteY11" fmla="*/ 10000 h 10000"/>
              <a:gd name="connsiteX0" fmla="*/ 0 w 10001"/>
              <a:gd name="connsiteY0" fmla="*/ 10000 h 10000"/>
              <a:gd name="connsiteX1" fmla="*/ 7859 w 10001"/>
              <a:gd name="connsiteY1" fmla="*/ 1618 h 10000"/>
              <a:gd name="connsiteX2" fmla="*/ 7507 w 10001"/>
              <a:gd name="connsiteY2" fmla="*/ 1176 h 10000"/>
              <a:gd name="connsiteX3" fmla="*/ 7369 w 10001"/>
              <a:gd name="connsiteY3" fmla="*/ 737 h 10000"/>
              <a:gd name="connsiteX4" fmla="*/ 7624 w 10001"/>
              <a:gd name="connsiteY4" fmla="*/ 441 h 10000"/>
              <a:gd name="connsiteX5" fmla="*/ 9618 w 10001"/>
              <a:gd name="connsiteY5" fmla="*/ 0 h 10000"/>
              <a:gd name="connsiteX6" fmla="*/ 9970 w 10001"/>
              <a:gd name="connsiteY6" fmla="*/ 441 h 10000"/>
              <a:gd name="connsiteX7" fmla="*/ 9970 w 10001"/>
              <a:gd name="connsiteY7" fmla="*/ 3088 h 10000"/>
              <a:gd name="connsiteX8" fmla="*/ 9689 w 10001"/>
              <a:gd name="connsiteY8" fmla="*/ 3585 h 10000"/>
              <a:gd name="connsiteX9" fmla="*/ 9343 w 10001"/>
              <a:gd name="connsiteY9" fmla="*/ 3407 h 10000"/>
              <a:gd name="connsiteX10" fmla="*/ 9031 w 10001"/>
              <a:gd name="connsiteY10" fmla="*/ 2941 h 10000"/>
              <a:gd name="connsiteX11" fmla="*/ 0 w 10001"/>
              <a:gd name="connsiteY11" fmla="*/ 10000 h 10000"/>
              <a:gd name="connsiteX0" fmla="*/ 0 w 10001"/>
              <a:gd name="connsiteY0" fmla="*/ 10000 h 10000"/>
              <a:gd name="connsiteX1" fmla="*/ 7859 w 10001"/>
              <a:gd name="connsiteY1" fmla="*/ 1618 h 10000"/>
              <a:gd name="connsiteX2" fmla="*/ 7507 w 10001"/>
              <a:gd name="connsiteY2" fmla="*/ 1176 h 10000"/>
              <a:gd name="connsiteX3" fmla="*/ 7301 w 10001"/>
              <a:gd name="connsiteY3" fmla="*/ 652 h 10000"/>
              <a:gd name="connsiteX4" fmla="*/ 7624 w 10001"/>
              <a:gd name="connsiteY4" fmla="*/ 441 h 10000"/>
              <a:gd name="connsiteX5" fmla="*/ 9618 w 10001"/>
              <a:gd name="connsiteY5" fmla="*/ 0 h 10000"/>
              <a:gd name="connsiteX6" fmla="*/ 9970 w 10001"/>
              <a:gd name="connsiteY6" fmla="*/ 441 h 10000"/>
              <a:gd name="connsiteX7" fmla="*/ 9970 w 10001"/>
              <a:gd name="connsiteY7" fmla="*/ 3088 h 10000"/>
              <a:gd name="connsiteX8" fmla="*/ 9689 w 10001"/>
              <a:gd name="connsiteY8" fmla="*/ 3585 h 10000"/>
              <a:gd name="connsiteX9" fmla="*/ 9343 w 10001"/>
              <a:gd name="connsiteY9" fmla="*/ 3407 h 10000"/>
              <a:gd name="connsiteX10" fmla="*/ 9031 w 10001"/>
              <a:gd name="connsiteY10" fmla="*/ 2941 h 10000"/>
              <a:gd name="connsiteX11" fmla="*/ 0 w 10001"/>
              <a:gd name="connsiteY11" fmla="*/ 10000 h 10000"/>
              <a:gd name="connsiteX0" fmla="*/ 0 w 10001"/>
              <a:gd name="connsiteY0" fmla="*/ 10000 h 10000"/>
              <a:gd name="connsiteX1" fmla="*/ 7859 w 10001"/>
              <a:gd name="connsiteY1" fmla="*/ 1618 h 10000"/>
              <a:gd name="connsiteX2" fmla="*/ 7507 w 10001"/>
              <a:gd name="connsiteY2" fmla="*/ 1176 h 10000"/>
              <a:gd name="connsiteX3" fmla="*/ 7301 w 10001"/>
              <a:gd name="connsiteY3" fmla="*/ 652 h 10000"/>
              <a:gd name="connsiteX4" fmla="*/ 7624 w 10001"/>
              <a:gd name="connsiteY4" fmla="*/ 441 h 10000"/>
              <a:gd name="connsiteX5" fmla="*/ 9618 w 10001"/>
              <a:gd name="connsiteY5" fmla="*/ 0 h 10000"/>
              <a:gd name="connsiteX6" fmla="*/ 9970 w 10001"/>
              <a:gd name="connsiteY6" fmla="*/ 441 h 10000"/>
              <a:gd name="connsiteX7" fmla="*/ 9970 w 10001"/>
              <a:gd name="connsiteY7" fmla="*/ 3088 h 10000"/>
              <a:gd name="connsiteX8" fmla="*/ 9689 w 10001"/>
              <a:gd name="connsiteY8" fmla="*/ 3585 h 10000"/>
              <a:gd name="connsiteX9" fmla="*/ 9343 w 10001"/>
              <a:gd name="connsiteY9" fmla="*/ 3407 h 10000"/>
              <a:gd name="connsiteX10" fmla="*/ 9031 w 10001"/>
              <a:gd name="connsiteY10" fmla="*/ 2941 h 10000"/>
              <a:gd name="connsiteX11" fmla="*/ 0 w 10001"/>
              <a:gd name="connsiteY11" fmla="*/ 10000 h 10000"/>
              <a:gd name="connsiteX0" fmla="*/ 0 w 10001"/>
              <a:gd name="connsiteY0" fmla="*/ 10000 h 10000"/>
              <a:gd name="connsiteX1" fmla="*/ 7859 w 10001"/>
              <a:gd name="connsiteY1" fmla="*/ 1618 h 10000"/>
              <a:gd name="connsiteX2" fmla="*/ 7507 w 10001"/>
              <a:gd name="connsiteY2" fmla="*/ 1176 h 10000"/>
              <a:gd name="connsiteX3" fmla="*/ 7301 w 10001"/>
              <a:gd name="connsiteY3" fmla="*/ 652 h 10000"/>
              <a:gd name="connsiteX4" fmla="*/ 7624 w 10001"/>
              <a:gd name="connsiteY4" fmla="*/ 441 h 10000"/>
              <a:gd name="connsiteX5" fmla="*/ 9618 w 10001"/>
              <a:gd name="connsiteY5" fmla="*/ 0 h 10000"/>
              <a:gd name="connsiteX6" fmla="*/ 9970 w 10001"/>
              <a:gd name="connsiteY6" fmla="*/ 441 h 10000"/>
              <a:gd name="connsiteX7" fmla="*/ 9970 w 10001"/>
              <a:gd name="connsiteY7" fmla="*/ 3088 h 10000"/>
              <a:gd name="connsiteX8" fmla="*/ 9689 w 10001"/>
              <a:gd name="connsiteY8" fmla="*/ 3585 h 10000"/>
              <a:gd name="connsiteX9" fmla="*/ 9343 w 10001"/>
              <a:gd name="connsiteY9" fmla="*/ 3407 h 10000"/>
              <a:gd name="connsiteX10" fmla="*/ 9031 w 10001"/>
              <a:gd name="connsiteY10" fmla="*/ 2941 h 10000"/>
              <a:gd name="connsiteX11" fmla="*/ 0 w 10001"/>
              <a:gd name="connsiteY11" fmla="*/ 10000 h 10000"/>
              <a:gd name="connsiteX0" fmla="*/ 0 w 10001"/>
              <a:gd name="connsiteY0" fmla="*/ 10000 h 10000"/>
              <a:gd name="connsiteX1" fmla="*/ 7859 w 10001"/>
              <a:gd name="connsiteY1" fmla="*/ 1618 h 10000"/>
              <a:gd name="connsiteX2" fmla="*/ 7507 w 10001"/>
              <a:gd name="connsiteY2" fmla="*/ 1176 h 10000"/>
              <a:gd name="connsiteX3" fmla="*/ 7301 w 10001"/>
              <a:gd name="connsiteY3" fmla="*/ 652 h 10000"/>
              <a:gd name="connsiteX4" fmla="*/ 7624 w 10001"/>
              <a:gd name="connsiteY4" fmla="*/ 441 h 10000"/>
              <a:gd name="connsiteX5" fmla="*/ 9618 w 10001"/>
              <a:gd name="connsiteY5" fmla="*/ 0 h 10000"/>
              <a:gd name="connsiteX6" fmla="*/ 9970 w 10001"/>
              <a:gd name="connsiteY6" fmla="*/ 441 h 10000"/>
              <a:gd name="connsiteX7" fmla="*/ 9970 w 10001"/>
              <a:gd name="connsiteY7" fmla="*/ 3088 h 10000"/>
              <a:gd name="connsiteX8" fmla="*/ 9689 w 10001"/>
              <a:gd name="connsiteY8" fmla="*/ 3585 h 10000"/>
              <a:gd name="connsiteX9" fmla="*/ 9343 w 10001"/>
              <a:gd name="connsiteY9" fmla="*/ 3407 h 10000"/>
              <a:gd name="connsiteX10" fmla="*/ 9031 w 10001"/>
              <a:gd name="connsiteY10" fmla="*/ 2941 h 10000"/>
              <a:gd name="connsiteX11" fmla="*/ 0 w 10001"/>
              <a:gd name="connsiteY11" fmla="*/ 10000 h 10000"/>
              <a:gd name="connsiteX0" fmla="*/ 0 w 10018"/>
              <a:gd name="connsiteY0" fmla="*/ 10000 h 10000"/>
              <a:gd name="connsiteX1" fmla="*/ 7859 w 10018"/>
              <a:gd name="connsiteY1" fmla="*/ 1618 h 10000"/>
              <a:gd name="connsiteX2" fmla="*/ 7507 w 10018"/>
              <a:gd name="connsiteY2" fmla="*/ 1176 h 10000"/>
              <a:gd name="connsiteX3" fmla="*/ 7301 w 10018"/>
              <a:gd name="connsiteY3" fmla="*/ 652 h 10000"/>
              <a:gd name="connsiteX4" fmla="*/ 7624 w 10018"/>
              <a:gd name="connsiteY4" fmla="*/ 441 h 10000"/>
              <a:gd name="connsiteX5" fmla="*/ 9618 w 10018"/>
              <a:gd name="connsiteY5" fmla="*/ 0 h 10000"/>
              <a:gd name="connsiteX6" fmla="*/ 9989 w 10018"/>
              <a:gd name="connsiteY6" fmla="*/ 445 h 10000"/>
              <a:gd name="connsiteX7" fmla="*/ 9970 w 10018"/>
              <a:gd name="connsiteY7" fmla="*/ 3088 h 10000"/>
              <a:gd name="connsiteX8" fmla="*/ 9689 w 10018"/>
              <a:gd name="connsiteY8" fmla="*/ 3585 h 10000"/>
              <a:gd name="connsiteX9" fmla="*/ 9343 w 10018"/>
              <a:gd name="connsiteY9" fmla="*/ 3407 h 10000"/>
              <a:gd name="connsiteX10" fmla="*/ 9031 w 10018"/>
              <a:gd name="connsiteY10" fmla="*/ 2941 h 10000"/>
              <a:gd name="connsiteX11" fmla="*/ 0 w 10018"/>
              <a:gd name="connsiteY11" fmla="*/ 10000 h 10000"/>
              <a:gd name="connsiteX0" fmla="*/ 0 w 9998"/>
              <a:gd name="connsiteY0" fmla="*/ 10000 h 10000"/>
              <a:gd name="connsiteX1" fmla="*/ 7859 w 9998"/>
              <a:gd name="connsiteY1" fmla="*/ 1618 h 10000"/>
              <a:gd name="connsiteX2" fmla="*/ 7507 w 9998"/>
              <a:gd name="connsiteY2" fmla="*/ 1176 h 10000"/>
              <a:gd name="connsiteX3" fmla="*/ 7301 w 9998"/>
              <a:gd name="connsiteY3" fmla="*/ 652 h 10000"/>
              <a:gd name="connsiteX4" fmla="*/ 7624 w 9998"/>
              <a:gd name="connsiteY4" fmla="*/ 441 h 10000"/>
              <a:gd name="connsiteX5" fmla="*/ 9618 w 9998"/>
              <a:gd name="connsiteY5" fmla="*/ 0 h 10000"/>
              <a:gd name="connsiteX6" fmla="*/ 9989 w 9998"/>
              <a:gd name="connsiteY6" fmla="*/ 445 h 10000"/>
              <a:gd name="connsiteX7" fmla="*/ 9970 w 9998"/>
              <a:gd name="connsiteY7" fmla="*/ 3088 h 10000"/>
              <a:gd name="connsiteX8" fmla="*/ 9689 w 9998"/>
              <a:gd name="connsiteY8" fmla="*/ 3585 h 10000"/>
              <a:gd name="connsiteX9" fmla="*/ 9343 w 9998"/>
              <a:gd name="connsiteY9" fmla="*/ 3407 h 10000"/>
              <a:gd name="connsiteX10" fmla="*/ 9031 w 9998"/>
              <a:gd name="connsiteY10" fmla="*/ 2941 h 10000"/>
              <a:gd name="connsiteX11" fmla="*/ 0 w 9998"/>
              <a:gd name="connsiteY1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998" h="10000">
                <a:moveTo>
                  <a:pt x="0" y="10000"/>
                </a:moveTo>
                <a:cubicBezTo>
                  <a:pt x="2932" y="7794"/>
                  <a:pt x="5864" y="5294"/>
                  <a:pt x="7859" y="1618"/>
                </a:cubicBezTo>
                <a:cubicBezTo>
                  <a:pt x="7742" y="1471"/>
                  <a:pt x="7600" y="1337"/>
                  <a:pt x="7507" y="1176"/>
                </a:cubicBezTo>
                <a:cubicBezTo>
                  <a:pt x="7414" y="1015"/>
                  <a:pt x="7301" y="799"/>
                  <a:pt x="7301" y="652"/>
                </a:cubicBezTo>
                <a:cubicBezTo>
                  <a:pt x="7301" y="505"/>
                  <a:pt x="7507" y="441"/>
                  <a:pt x="7624" y="441"/>
                </a:cubicBezTo>
                <a:cubicBezTo>
                  <a:pt x="8328" y="294"/>
                  <a:pt x="9031" y="147"/>
                  <a:pt x="9618" y="0"/>
                </a:cubicBezTo>
                <a:cubicBezTo>
                  <a:pt x="9852" y="0"/>
                  <a:pt x="9989" y="74"/>
                  <a:pt x="9989" y="445"/>
                </a:cubicBezTo>
                <a:cubicBezTo>
                  <a:pt x="9989" y="1328"/>
                  <a:pt x="10020" y="2565"/>
                  <a:pt x="9970" y="3088"/>
                </a:cubicBezTo>
                <a:cubicBezTo>
                  <a:pt x="9920" y="3611"/>
                  <a:pt x="9785" y="3600"/>
                  <a:pt x="9689" y="3585"/>
                </a:cubicBezTo>
                <a:cubicBezTo>
                  <a:pt x="9593" y="3570"/>
                  <a:pt x="9471" y="3588"/>
                  <a:pt x="9343" y="3407"/>
                </a:cubicBezTo>
                <a:cubicBezTo>
                  <a:pt x="9215" y="3226"/>
                  <a:pt x="9146" y="3077"/>
                  <a:pt x="9031" y="2941"/>
                </a:cubicBezTo>
                <a:cubicBezTo>
                  <a:pt x="6568" y="6324"/>
                  <a:pt x="3518" y="8676"/>
                  <a:pt x="0" y="1000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89" tIns="34294" rIns="68589" bIns="3429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89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75" b="1" i="0" u="sng" strike="noStrike" kern="0" cap="none" spc="0" normalizeH="0" baseline="0" noProof="0">
              <a:ln>
                <a:noFill/>
              </a:ln>
              <a:solidFill>
                <a:srgbClr val="1E2832"/>
              </a:solidFill>
              <a:effectLst/>
              <a:uLnTx/>
              <a:uFillTx/>
            </a:endParaRP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17BABFCE-CDE1-42E5-84EE-7EA8659ED0F8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3898698" y="1925691"/>
            <a:ext cx="1422565" cy="980758"/>
          </a:xfrm>
          <a:prstGeom prst="rect">
            <a:avLst/>
          </a:prstGeom>
        </p:spPr>
      </p:pic>
      <p:grpSp>
        <p:nvGrpSpPr>
          <p:cNvPr id="96" name="Group 95">
            <a:extLst>
              <a:ext uri="{FF2B5EF4-FFF2-40B4-BE49-F238E27FC236}">
                <a16:creationId xmlns:a16="http://schemas.microsoft.com/office/drawing/2014/main" id="{F492D0E5-5FE8-4D3B-A7A6-8CECC22FE39F}"/>
              </a:ext>
            </a:extLst>
          </p:cNvPr>
          <p:cNvGrpSpPr/>
          <p:nvPr/>
        </p:nvGrpSpPr>
        <p:grpSpPr>
          <a:xfrm>
            <a:off x="3288999" y="3663479"/>
            <a:ext cx="625536" cy="629492"/>
            <a:chOff x="4384760" y="4958891"/>
            <a:chExt cx="963578" cy="963578"/>
          </a:xfrm>
          <a:solidFill>
            <a:srgbClr val="323C4E"/>
          </a:solidFill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DBEAF1B3-4394-4533-A141-94694D90E910}"/>
                </a:ext>
              </a:extLst>
            </p:cNvPr>
            <p:cNvSpPr/>
            <p:nvPr/>
          </p:nvSpPr>
          <p:spPr>
            <a:xfrm>
              <a:off x="4384760" y="4958891"/>
              <a:ext cx="963578" cy="963578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lIns="54007" tIns="54007" rIns="54007" bIns="54007" rtlCol="0" anchor="t" anchorCtr="0">
              <a:noAutofit/>
            </a:bodyPr>
            <a:lstStyle/>
            <a:p>
              <a:pPr marL="0" marR="0" lvl="0" indent="0" defTabSz="685891" eaLnBrk="1" fontAlgn="base" latinLnBrk="0" hangingPunct="1">
                <a:lnSpc>
                  <a:spcPct val="9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25" b="0" i="0" u="none" strike="noStrike" kern="0" cap="none" spc="0" normalizeH="0" baseline="0" noProof="0">
                <a:ln>
                  <a:noFill/>
                </a:ln>
                <a:solidFill>
                  <a:srgbClr val="1E2832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8" name="Freeform 381">
              <a:extLst>
                <a:ext uri="{FF2B5EF4-FFF2-40B4-BE49-F238E27FC236}">
                  <a16:creationId xmlns:a16="http://schemas.microsoft.com/office/drawing/2014/main" id="{46C2FC76-135C-4462-93FD-D2B8F8831D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9599" y="5174972"/>
              <a:ext cx="233901" cy="517418"/>
            </a:xfrm>
            <a:custGeom>
              <a:avLst/>
              <a:gdLst>
                <a:gd name="T0" fmla="*/ 149 w 149"/>
                <a:gd name="T1" fmla="*/ 224 h 330"/>
                <a:gd name="T2" fmla="*/ 85 w 149"/>
                <a:gd name="T3" fmla="*/ 150 h 330"/>
                <a:gd name="T4" fmla="*/ 85 w 149"/>
                <a:gd name="T5" fmla="*/ 44 h 330"/>
                <a:gd name="T6" fmla="*/ 121 w 149"/>
                <a:gd name="T7" fmla="*/ 69 h 330"/>
                <a:gd name="T8" fmla="*/ 135 w 149"/>
                <a:gd name="T9" fmla="*/ 73 h 330"/>
                <a:gd name="T10" fmla="*/ 139 w 149"/>
                <a:gd name="T11" fmla="*/ 58 h 330"/>
                <a:gd name="T12" fmla="*/ 85 w 149"/>
                <a:gd name="T13" fmla="*/ 22 h 330"/>
                <a:gd name="T14" fmla="*/ 85 w 149"/>
                <a:gd name="T15" fmla="*/ 10 h 330"/>
                <a:gd name="T16" fmla="*/ 75 w 149"/>
                <a:gd name="T17" fmla="*/ 0 h 330"/>
                <a:gd name="T18" fmla="*/ 64 w 149"/>
                <a:gd name="T19" fmla="*/ 10 h 330"/>
                <a:gd name="T20" fmla="*/ 64 w 149"/>
                <a:gd name="T21" fmla="*/ 22 h 330"/>
                <a:gd name="T22" fmla="*/ 0 w 149"/>
                <a:gd name="T23" fmla="*/ 96 h 330"/>
                <a:gd name="T24" fmla="*/ 64 w 149"/>
                <a:gd name="T25" fmla="*/ 169 h 330"/>
                <a:gd name="T26" fmla="*/ 64 w 149"/>
                <a:gd name="T27" fmla="*/ 276 h 330"/>
                <a:gd name="T28" fmla="*/ 24 w 149"/>
                <a:gd name="T29" fmla="*/ 241 h 330"/>
                <a:gd name="T30" fmla="*/ 11 w 149"/>
                <a:gd name="T31" fmla="*/ 235 h 330"/>
                <a:gd name="T32" fmla="*/ 4 w 149"/>
                <a:gd name="T33" fmla="*/ 249 h 330"/>
                <a:gd name="T34" fmla="*/ 64 w 149"/>
                <a:gd name="T35" fmla="*/ 297 h 330"/>
                <a:gd name="T36" fmla="*/ 64 w 149"/>
                <a:gd name="T37" fmla="*/ 320 h 330"/>
                <a:gd name="T38" fmla="*/ 75 w 149"/>
                <a:gd name="T39" fmla="*/ 330 h 330"/>
                <a:gd name="T40" fmla="*/ 85 w 149"/>
                <a:gd name="T41" fmla="*/ 320 h 330"/>
                <a:gd name="T42" fmla="*/ 85 w 149"/>
                <a:gd name="T43" fmla="*/ 297 h 330"/>
                <a:gd name="T44" fmla="*/ 149 w 149"/>
                <a:gd name="T45" fmla="*/ 224 h 330"/>
                <a:gd name="T46" fmla="*/ 21 w 149"/>
                <a:gd name="T47" fmla="*/ 96 h 330"/>
                <a:gd name="T48" fmla="*/ 64 w 149"/>
                <a:gd name="T49" fmla="*/ 43 h 330"/>
                <a:gd name="T50" fmla="*/ 64 w 149"/>
                <a:gd name="T51" fmla="*/ 148 h 330"/>
                <a:gd name="T52" fmla="*/ 21 w 149"/>
                <a:gd name="T53" fmla="*/ 96 h 330"/>
                <a:gd name="T54" fmla="*/ 85 w 149"/>
                <a:gd name="T55" fmla="*/ 276 h 330"/>
                <a:gd name="T56" fmla="*/ 85 w 149"/>
                <a:gd name="T57" fmla="*/ 171 h 330"/>
                <a:gd name="T58" fmla="*/ 128 w 149"/>
                <a:gd name="T59" fmla="*/ 224 h 330"/>
                <a:gd name="T60" fmla="*/ 85 w 149"/>
                <a:gd name="T61" fmla="*/ 27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9" h="330">
                  <a:moveTo>
                    <a:pt x="149" y="224"/>
                  </a:moveTo>
                  <a:cubicBezTo>
                    <a:pt x="149" y="186"/>
                    <a:pt x="121" y="155"/>
                    <a:pt x="85" y="150"/>
                  </a:cubicBezTo>
                  <a:cubicBezTo>
                    <a:pt x="85" y="44"/>
                    <a:pt x="85" y="44"/>
                    <a:pt x="85" y="44"/>
                  </a:cubicBezTo>
                  <a:cubicBezTo>
                    <a:pt x="100" y="47"/>
                    <a:pt x="113" y="56"/>
                    <a:pt x="121" y="69"/>
                  </a:cubicBezTo>
                  <a:cubicBezTo>
                    <a:pt x="124" y="74"/>
                    <a:pt x="130" y="76"/>
                    <a:pt x="135" y="73"/>
                  </a:cubicBezTo>
                  <a:cubicBezTo>
                    <a:pt x="141" y="70"/>
                    <a:pt x="142" y="63"/>
                    <a:pt x="139" y="58"/>
                  </a:cubicBezTo>
                  <a:cubicBezTo>
                    <a:pt x="128" y="38"/>
                    <a:pt x="108" y="25"/>
                    <a:pt x="85" y="22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5" y="4"/>
                    <a:pt x="81" y="0"/>
                    <a:pt x="75" y="0"/>
                  </a:cubicBezTo>
                  <a:cubicBezTo>
                    <a:pt x="69" y="0"/>
                    <a:pt x="64" y="4"/>
                    <a:pt x="64" y="10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28" y="27"/>
                    <a:pt x="0" y="58"/>
                    <a:pt x="0" y="96"/>
                  </a:cubicBezTo>
                  <a:cubicBezTo>
                    <a:pt x="0" y="133"/>
                    <a:pt x="28" y="164"/>
                    <a:pt x="64" y="169"/>
                  </a:cubicBezTo>
                  <a:cubicBezTo>
                    <a:pt x="64" y="276"/>
                    <a:pt x="64" y="276"/>
                    <a:pt x="64" y="276"/>
                  </a:cubicBezTo>
                  <a:cubicBezTo>
                    <a:pt x="46" y="272"/>
                    <a:pt x="31" y="259"/>
                    <a:pt x="24" y="241"/>
                  </a:cubicBezTo>
                  <a:cubicBezTo>
                    <a:pt x="22" y="236"/>
                    <a:pt x="16" y="233"/>
                    <a:pt x="11" y="235"/>
                  </a:cubicBezTo>
                  <a:cubicBezTo>
                    <a:pt x="5" y="237"/>
                    <a:pt x="2" y="243"/>
                    <a:pt x="4" y="249"/>
                  </a:cubicBezTo>
                  <a:cubicBezTo>
                    <a:pt x="14" y="275"/>
                    <a:pt x="37" y="294"/>
                    <a:pt x="64" y="297"/>
                  </a:cubicBezTo>
                  <a:cubicBezTo>
                    <a:pt x="64" y="320"/>
                    <a:pt x="64" y="320"/>
                    <a:pt x="64" y="320"/>
                  </a:cubicBezTo>
                  <a:cubicBezTo>
                    <a:pt x="64" y="326"/>
                    <a:pt x="69" y="330"/>
                    <a:pt x="75" y="330"/>
                  </a:cubicBezTo>
                  <a:cubicBezTo>
                    <a:pt x="81" y="330"/>
                    <a:pt x="85" y="326"/>
                    <a:pt x="85" y="320"/>
                  </a:cubicBezTo>
                  <a:cubicBezTo>
                    <a:pt x="85" y="297"/>
                    <a:pt x="85" y="297"/>
                    <a:pt x="85" y="297"/>
                  </a:cubicBezTo>
                  <a:cubicBezTo>
                    <a:pt x="121" y="292"/>
                    <a:pt x="149" y="261"/>
                    <a:pt x="149" y="224"/>
                  </a:cubicBezTo>
                  <a:close/>
                  <a:moveTo>
                    <a:pt x="21" y="96"/>
                  </a:moveTo>
                  <a:cubicBezTo>
                    <a:pt x="21" y="70"/>
                    <a:pt x="40" y="48"/>
                    <a:pt x="64" y="43"/>
                  </a:cubicBezTo>
                  <a:cubicBezTo>
                    <a:pt x="64" y="148"/>
                    <a:pt x="64" y="148"/>
                    <a:pt x="64" y="148"/>
                  </a:cubicBezTo>
                  <a:cubicBezTo>
                    <a:pt x="40" y="143"/>
                    <a:pt x="21" y="121"/>
                    <a:pt x="21" y="96"/>
                  </a:cubicBezTo>
                  <a:close/>
                  <a:moveTo>
                    <a:pt x="85" y="276"/>
                  </a:moveTo>
                  <a:cubicBezTo>
                    <a:pt x="85" y="171"/>
                    <a:pt x="85" y="171"/>
                    <a:pt x="85" y="171"/>
                  </a:cubicBezTo>
                  <a:cubicBezTo>
                    <a:pt x="110" y="176"/>
                    <a:pt x="128" y="198"/>
                    <a:pt x="128" y="224"/>
                  </a:cubicBezTo>
                  <a:cubicBezTo>
                    <a:pt x="128" y="249"/>
                    <a:pt x="110" y="271"/>
                    <a:pt x="85" y="276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9" tIns="34294" rIns="68589" bIns="3429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9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75" b="1" i="0" u="none" strike="noStrike" kern="0" cap="none" spc="0" normalizeH="0" baseline="0" noProof="0">
                <a:ln>
                  <a:noFill/>
                </a:ln>
                <a:solidFill>
                  <a:srgbClr val="1E2832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7" name="Oval 96">
            <a:extLst>
              <a:ext uri="{FF2B5EF4-FFF2-40B4-BE49-F238E27FC236}">
                <a16:creationId xmlns:a16="http://schemas.microsoft.com/office/drawing/2014/main" id="{D005DDB6-4A64-4D95-971B-724249C9705E}"/>
              </a:ext>
            </a:extLst>
          </p:cNvPr>
          <p:cNvSpPr/>
          <p:nvPr/>
        </p:nvSpPr>
        <p:spPr>
          <a:xfrm>
            <a:off x="3068871" y="1258413"/>
            <a:ext cx="711923" cy="663597"/>
          </a:xfrm>
          <a:prstGeom prst="ellipse">
            <a:avLst/>
          </a:prstGeom>
          <a:solidFill>
            <a:srgbClr val="D1DAFC"/>
          </a:solidFill>
          <a:ln w="9525" cap="flat" cmpd="sng" algn="ctr">
            <a:noFill/>
            <a:prstDash val="solid"/>
          </a:ln>
          <a:effectLst/>
        </p:spPr>
        <p:txBody>
          <a:bodyPr lIns="54007" tIns="54007" rIns="54007" bIns="54007" rtlCol="0" anchor="t" anchorCtr="0">
            <a:noAutofit/>
          </a:bodyPr>
          <a:lstStyle/>
          <a:p>
            <a:pPr marL="0" marR="0" lvl="0" indent="0" defTabSz="685891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300" b="0" i="0" u="none" strike="noStrike" kern="0" cap="none" spc="0" normalizeH="0" baseline="0" noProof="0">
              <a:ln>
                <a:noFill/>
              </a:ln>
              <a:solidFill>
                <a:srgbClr val="1E2832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8" name="Title104104">
            <a:extLst>
              <a:ext uri="{FF2B5EF4-FFF2-40B4-BE49-F238E27FC236}">
                <a16:creationId xmlns:a16="http://schemas.microsoft.com/office/drawing/2014/main" id="{69A8546C-1EC0-4B5F-9538-8150C73E27EF}"/>
              </a:ext>
            </a:extLst>
          </p:cNvPr>
          <p:cNvSpPr txBox="1">
            <a:spLocks/>
          </p:cNvSpPr>
          <p:nvPr/>
        </p:nvSpPr>
        <p:spPr>
          <a:xfrm>
            <a:off x="3017949" y="1421679"/>
            <a:ext cx="813764" cy="360099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685891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323C4E"/>
                </a:solidFill>
                <a:effectLst/>
                <a:uLnTx/>
                <a:uFillTx/>
                <a:sym typeface="+mn-lt"/>
              </a:rPr>
              <a:t>Travel</a:t>
            </a:r>
            <a:br>
              <a: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323C4E"/>
                </a:solidFill>
                <a:effectLst/>
                <a:uLnTx/>
                <a:uFillTx/>
                <a:sym typeface="+mn-lt"/>
              </a:rPr>
            </a:br>
            <a:r>
              <a: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323C4E"/>
                </a:solidFill>
                <a:effectLst/>
                <a:uLnTx/>
                <a:uFillTx/>
                <a:sym typeface="+mn-lt"/>
              </a:rPr>
              <a:t>Policy</a:t>
            </a:r>
            <a:endParaRPr kumimoji="0" lang="en-US" sz="1300" b="1" i="0" u="none" strike="noStrike" kern="0" cap="none" spc="0" normalizeH="0" baseline="0" noProof="0">
              <a:ln>
                <a:noFill/>
              </a:ln>
              <a:solidFill>
                <a:srgbClr val="323C4E"/>
              </a:solidFill>
              <a:effectLst/>
              <a:uLnTx/>
              <a:uFillTx/>
              <a:cs typeface="Arial Narrow" pitchFamily="34" charset="0"/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5AA42774-2BB0-4D5A-B2A7-D9A278F3A011}"/>
              </a:ext>
            </a:extLst>
          </p:cNvPr>
          <p:cNvSpPr/>
          <p:nvPr/>
        </p:nvSpPr>
        <p:spPr>
          <a:xfrm>
            <a:off x="4204163" y="1258413"/>
            <a:ext cx="711923" cy="663597"/>
          </a:xfrm>
          <a:prstGeom prst="ellipse">
            <a:avLst/>
          </a:prstGeom>
          <a:solidFill>
            <a:srgbClr val="D1DAFC"/>
          </a:solidFill>
          <a:ln w="9525" cap="flat" cmpd="sng" algn="ctr">
            <a:noFill/>
            <a:prstDash val="solid"/>
          </a:ln>
          <a:effectLst/>
        </p:spPr>
        <p:txBody>
          <a:bodyPr lIns="54007" tIns="54007" rIns="54007" bIns="54007" rtlCol="0" anchor="t" anchorCtr="0">
            <a:noAutofit/>
          </a:bodyPr>
          <a:lstStyle/>
          <a:p>
            <a:pPr marL="0" marR="0" lvl="0" indent="0" defTabSz="685891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300" b="0" i="0" u="none" strike="noStrike" kern="0" cap="none" spc="0" normalizeH="0" baseline="0" noProof="0">
              <a:ln>
                <a:noFill/>
              </a:ln>
              <a:solidFill>
                <a:srgbClr val="1E2832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6" name="Title104104">
            <a:extLst>
              <a:ext uri="{FF2B5EF4-FFF2-40B4-BE49-F238E27FC236}">
                <a16:creationId xmlns:a16="http://schemas.microsoft.com/office/drawing/2014/main" id="{A2570CE2-9473-4CDB-9176-BCF4F92DBD19}"/>
              </a:ext>
            </a:extLst>
          </p:cNvPr>
          <p:cNvSpPr txBox="1">
            <a:spLocks/>
          </p:cNvSpPr>
          <p:nvPr/>
        </p:nvSpPr>
        <p:spPr>
          <a:xfrm>
            <a:off x="4153242" y="1499595"/>
            <a:ext cx="813764" cy="180049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685891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323C4E"/>
                </a:solidFill>
                <a:effectLst/>
                <a:uLnTx/>
                <a:uFillTx/>
                <a:sym typeface="+mn-lt"/>
              </a:rPr>
              <a:t>OBT</a:t>
            </a:r>
            <a:endParaRPr kumimoji="0" lang="en-US" sz="1300" b="1" i="0" u="none" strike="noStrike" kern="0" cap="none" spc="0" normalizeH="0" baseline="30000" noProof="0">
              <a:ln>
                <a:noFill/>
              </a:ln>
              <a:solidFill>
                <a:srgbClr val="323C4E"/>
              </a:solidFill>
              <a:effectLst/>
              <a:uLnTx/>
              <a:uFillTx/>
              <a:cs typeface="Arial Narrow" pitchFamily="34" charset="0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E0536CBF-9373-4916-A5F8-BA4C2789CF77}"/>
              </a:ext>
            </a:extLst>
          </p:cNvPr>
          <p:cNvSpPr/>
          <p:nvPr/>
        </p:nvSpPr>
        <p:spPr>
          <a:xfrm>
            <a:off x="5210579" y="1258413"/>
            <a:ext cx="711923" cy="663597"/>
          </a:xfrm>
          <a:prstGeom prst="ellipse">
            <a:avLst/>
          </a:prstGeom>
          <a:solidFill>
            <a:srgbClr val="D1DAFC"/>
          </a:solidFill>
          <a:ln w="9525" cap="flat" cmpd="sng" algn="ctr">
            <a:noFill/>
            <a:prstDash val="solid"/>
          </a:ln>
          <a:effectLst/>
        </p:spPr>
        <p:txBody>
          <a:bodyPr lIns="54007" tIns="54007" rIns="54007" bIns="54007" rtlCol="0" anchor="t" anchorCtr="0">
            <a:noAutofit/>
          </a:bodyPr>
          <a:lstStyle/>
          <a:p>
            <a:pPr marL="0" marR="0" lvl="0" indent="0" defTabSz="685891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300" b="0" i="0" u="none" strike="noStrike" kern="0" cap="none" spc="0" normalizeH="0" baseline="0" noProof="0">
              <a:ln>
                <a:noFill/>
              </a:ln>
              <a:solidFill>
                <a:srgbClr val="1E2832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1" name="Title104104">
            <a:extLst>
              <a:ext uri="{FF2B5EF4-FFF2-40B4-BE49-F238E27FC236}">
                <a16:creationId xmlns:a16="http://schemas.microsoft.com/office/drawing/2014/main" id="{1927A747-158B-4F6F-BCC9-46F06E53687A}"/>
              </a:ext>
            </a:extLst>
          </p:cNvPr>
          <p:cNvSpPr txBox="1">
            <a:spLocks/>
          </p:cNvSpPr>
          <p:nvPr/>
        </p:nvSpPr>
        <p:spPr>
          <a:xfrm>
            <a:off x="5159657" y="1499595"/>
            <a:ext cx="813764" cy="180049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685891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 err="1">
                <a:ln>
                  <a:noFill/>
                </a:ln>
                <a:solidFill>
                  <a:srgbClr val="323C4E"/>
                </a:solidFill>
                <a:effectLst/>
                <a:uLnTx/>
                <a:uFillTx/>
                <a:sym typeface="+mn-lt"/>
              </a:rPr>
              <a:t>TMC</a:t>
            </a:r>
            <a:endParaRPr kumimoji="0" lang="en-US" sz="1300" b="1" i="0" u="none" strike="noStrike" kern="0" cap="none" spc="0" normalizeH="0" baseline="0" noProof="0" dirty="0">
              <a:ln>
                <a:noFill/>
              </a:ln>
              <a:solidFill>
                <a:srgbClr val="323C4E"/>
              </a:solidFill>
              <a:effectLst/>
              <a:uLnTx/>
              <a:uFillTx/>
              <a:cs typeface="Arial Narrow" pitchFamily="34" charset="0"/>
            </a:endParaRPr>
          </a:p>
        </p:txBody>
      </p:sp>
      <p:sp>
        <p:nvSpPr>
          <p:cNvPr id="102" name="Notes">
            <a:extLst>
              <a:ext uri="{FF2B5EF4-FFF2-40B4-BE49-F238E27FC236}">
                <a16:creationId xmlns:a16="http://schemas.microsoft.com/office/drawing/2014/main" id="{08E0A4EC-5304-413A-A0F8-7CA03DEC96F9}"/>
              </a:ext>
            </a:extLst>
          </p:cNvPr>
          <p:cNvSpPr txBox="1"/>
          <p:nvPr/>
        </p:nvSpPr>
        <p:spPr>
          <a:xfrm>
            <a:off x="365570" y="4739711"/>
            <a:ext cx="2463816" cy="103875"/>
          </a:xfrm>
          <a:prstGeom prst="rect">
            <a:avLst/>
          </a:prstGeom>
          <a:noFill/>
          <a:ln w="9525">
            <a:noFill/>
          </a:ln>
        </p:spPr>
        <p:txBody>
          <a:bodyPr vert="horz" wrap="none" lIns="0" tIns="0" rIns="0" bIns="0" rtlCol="0" anchor="b" anchorCtr="0">
            <a:spAutoFit/>
          </a:bodyPr>
          <a:lstStyle/>
          <a:p>
            <a:pPr marL="0" marR="0" lvl="0" indent="0" defTabSz="685891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7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+mn-lt"/>
              </a:rPr>
              <a:t>OBT: Online Booking Tool, TMC: Travel Management Company</a:t>
            </a: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E4D87C72-2FD8-4079-99A2-56B90A5D4E84}"/>
              </a:ext>
            </a:extLst>
          </p:cNvPr>
          <p:cNvSpPr/>
          <p:nvPr/>
        </p:nvSpPr>
        <p:spPr>
          <a:xfrm>
            <a:off x="6171068" y="3930707"/>
            <a:ext cx="365808" cy="281664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lIns="54007" tIns="54007" rIns="54007" bIns="54007" rtlCol="0" anchor="t" anchorCtr="0">
            <a:noAutofit/>
          </a:bodyPr>
          <a:lstStyle/>
          <a:p>
            <a:pPr marL="0" marR="0" lvl="0" indent="0" defTabSz="685891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125" b="0" i="0" u="none" strike="noStrike" kern="0" cap="none" spc="0" normalizeH="0" baseline="0" noProof="0">
              <a:ln>
                <a:noFill/>
              </a:ln>
              <a:solidFill>
                <a:srgbClr val="1E2832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04" name="Picture 103" descr="Icon&#10;&#10;Description automatically generated">
            <a:extLst>
              <a:ext uri="{FF2B5EF4-FFF2-40B4-BE49-F238E27FC236}">
                <a16:creationId xmlns:a16="http://schemas.microsoft.com/office/drawing/2014/main" id="{0E22707C-BEDF-400A-BFC5-8491972EA22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2164" t="29651" r="30956" b="28188"/>
          <a:stretch/>
        </p:blipFill>
        <p:spPr>
          <a:xfrm>
            <a:off x="5864227" y="3594975"/>
            <a:ext cx="842124" cy="75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15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9C667B75-B790-4FE6-9225-B2EED3712B0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26649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9C667B75-B790-4FE6-9225-B2EED3712B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9924025B-2093-4B46-9D9E-EDC77848EB79}"/>
              </a:ext>
            </a:extLst>
          </p:cNvPr>
          <p:cNvSpPr/>
          <p:nvPr/>
        </p:nvSpPr>
        <p:spPr>
          <a:xfrm>
            <a:off x="0" y="-3783"/>
            <a:ext cx="9144000" cy="5152045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007" tIns="54007" rIns="54007" bIns="54007" rtlCol="0" anchor="t" anchorCtr="0">
            <a:noAutofit/>
          </a:bodyPr>
          <a:lstStyle/>
          <a:p>
            <a:pPr defTabSz="685891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</a:pPr>
            <a:endParaRPr lang="en-US" sz="1125">
              <a:solidFill>
                <a:srgbClr val="1E2832"/>
              </a:solidFill>
              <a:latin typeface="Gilroy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A3280C7-CF82-476F-BC97-112CD9A7E8A7}"/>
              </a:ext>
            </a:extLst>
          </p:cNvPr>
          <p:cNvSpPr/>
          <p:nvPr/>
        </p:nvSpPr>
        <p:spPr>
          <a:xfrm>
            <a:off x="5594285" y="2017440"/>
            <a:ext cx="4151059" cy="4151059"/>
          </a:xfrm>
          <a:prstGeom prst="ellipse">
            <a:avLst/>
          </a:prstGeom>
          <a:solidFill>
            <a:schemeClr val="accent2"/>
          </a:solidFill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007" tIns="54007" rIns="54007" bIns="54007" rtlCol="0" anchor="t" anchorCtr="0">
            <a:noAutofit/>
          </a:bodyPr>
          <a:lstStyle/>
          <a:p>
            <a:pPr defTabSz="685891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</a:pPr>
            <a:endParaRPr lang="en-US" sz="1125">
              <a:solidFill>
                <a:srgbClr val="1E2832"/>
              </a:solidFill>
              <a:latin typeface="Gilroy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5AEFBDC-9E70-49C9-A219-8254F1ACB360}"/>
              </a:ext>
            </a:extLst>
          </p:cNvPr>
          <p:cNvSpPr/>
          <p:nvPr/>
        </p:nvSpPr>
        <p:spPr>
          <a:xfrm>
            <a:off x="2479205" y="706094"/>
            <a:ext cx="4151059" cy="415105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007" tIns="54007" rIns="54007" bIns="54007" rtlCol="0" anchor="t" anchorCtr="0">
            <a:noAutofit/>
          </a:bodyPr>
          <a:lstStyle/>
          <a:p>
            <a:pPr defTabSz="685891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</a:pPr>
            <a:endParaRPr lang="en-US" sz="1125">
              <a:solidFill>
                <a:srgbClr val="1E2832"/>
              </a:solidFill>
              <a:latin typeface="Gilroy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5E64E95-5286-47F4-AD63-C5D04206E129}"/>
              </a:ext>
            </a:extLst>
          </p:cNvPr>
          <p:cNvSpPr/>
          <p:nvPr/>
        </p:nvSpPr>
        <p:spPr>
          <a:xfrm>
            <a:off x="-635876" y="-605251"/>
            <a:ext cx="4151059" cy="4151059"/>
          </a:xfrm>
          <a:prstGeom prst="ellipse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007" tIns="54007" rIns="54007" bIns="54007" rtlCol="0" anchor="t" anchorCtr="0">
            <a:noAutofit/>
          </a:bodyPr>
          <a:lstStyle/>
          <a:p>
            <a:pPr defTabSz="685891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</a:pPr>
            <a:endParaRPr lang="en-US" sz="1125">
              <a:solidFill>
                <a:srgbClr val="1E2832"/>
              </a:solidFill>
              <a:latin typeface="Gilroy"/>
            </a:endParaRPr>
          </a:p>
        </p:txBody>
      </p:sp>
      <p:sp>
        <p:nvSpPr>
          <p:cNvPr id="36" name="Title104104">
            <a:extLst>
              <a:ext uri="{FF2B5EF4-FFF2-40B4-BE49-F238E27FC236}">
                <a16:creationId xmlns:a16="http://schemas.microsoft.com/office/drawing/2014/main" id="{CE803A3C-547D-4B0B-9AE1-2F30E663CB46}"/>
              </a:ext>
            </a:extLst>
          </p:cNvPr>
          <p:cNvSpPr txBox="1">
            <a:spLocks/>
          </p:cNvSpPr>
          <p:nvPr/>
        </p:nvSpPr>
        <p:spPr>
          <a:xfrm>
            <a:off x="365569" y="763636"/>
            <a:ext cx="2570895" cy="13906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defTabSz="685891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100" b="1" u="sng" dirty="0">
                <a:sym typeface="+mn-lt"/>
              </a:rPr>
              <a:t>Step 1:</a:t>
            </a:r>
            <a:r>
              <a:rPr lang="en-US" sz="2100" b="1" dirty="0">
                <a:sym typeface="+mn-lt"/>
              </a:rPr>
              <a:t> Determine </a:t>
            </a:r>
            <a:br>
              <a:rPr lang="pl-PL" sz="2100" b="1" dirty="0">
                <a:sym typeface="+mn-lt"/>
              </a:rPr>
            </a:br>
            <a:r>
              <a:rPr lang="en-US" sz="2100" b="1" dirty="0" err="1">
                <a:sym typeface="+mn-lt"/>
              </a:rPr>
              <a:t>CO</a:t>
            </a:r>
            <a:r>
              <a:rPr lang="en-US" sz="2100" b="1" baseline="-25000" dirty="0" err="1">
                <a:sym typeface="+mn-lt"/>
              </a:rPr>
              <a:t>2</a:t>
            </a:r>
            <a:r>
              <a:rPr lang="en-US" sz="2100" b="1" dirty="0" err="1">
                <a:sym typeface="+mn-lt"/>
              </a:rPr>
              <a:t>e</a:t>
            </a:r>
            <a:r>
              <a:rPr lang="en-US" sz="2100" b="1" dirty="0">
                <a:sym typeface="+mn-lt"/>
              </a:rPr>
              <a:t> &amp; cost baseline</a:t>
            </a:r>
            <a:endParaRPr lang="en-US" sz="2100" dirty="0">
              <a:sym typeface="+mn-lt"/>
            </a:endParaRPr>
          </a:p>
          <a:p>
            <a:pPr defTabSz="685891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700" dirty="0">
                <a:sym typeface="+mn-lt"/>
              </a:rPr>
              <a:t>Based on historical travel behavior, travel policies &amp; live corporate rates</a:t>
            </a:r>
            <a:endParaRPr lang="en-US" sz="1700" dirty="0">
              <a:cs typeface="Arial Narrow" pitchFamily="34" charset="0"/>
            </a:endParaRPr>
          </a:p>
        </p:txBody>
      </p:sp>
      <p:sp>
        <p:nvSpPr>
          <p:cNvPr id="37" name="Title104104">
            <a:extLst>
              <a:ext uri="{FF2B5EF4-FFF2-40B4-BE49-F238E27FC236}">
                <a16:creationId xmlns:a16="http://schemas.microsoft.com/office/drawing/2014/main" id="{F02E2739-0962-4E82-9395-7CB6882F933D}"/>
              </a:ext>
            </a:extLst>
          </p:cNvPr>
          <p:cNvSpPr txBox="1">
            <a:spLocks/>
          </p:cNvSpPr>
          <p:nvPr/>
        </p:nvSpPr>
        <p:spPr>
          <a:xfrm>
            <a:off x="3703056" y="2046966"/>
            <a:ext cx="2360841" cy="13906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defTabSz="685891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100" b="1" u="sng" dirty="0">
                <a:sym typeface="+mn-lt"/>
              </a:rPr>
              <a:t>Step 2:</a:t>
            </a:r>
            <a:r>
              <a:rPr lang="en-US" sz="2100" b="1" dirty="0">
                <a:sym typeface="+mn-lt"/>
              </a:rPr>
              <a:t> Highlight greener options</a:t>
            </a:r>
          </a:p>
          <a:p>
            <a:pPr defTabSz="685891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700" dirty="0">
                <a:sym typeface="+mn-lt"/>
              </a:rPr>
              <a:t>Directly in our customers’ online booking tool, right at the point of decision</a:t>
            </a:r>
            <a:endParaRPr lang="en-US" sz="1700" dirty="0">
              <a:cs typeface="Arial Narrow" pitchFamily="34" charset="0"/>
            </a:endParaRPr>
          </a:p>
        </p:txBody>
      </p:sp>
      <p:sp>
        <p:nvSpPr>
          <p:cNvPr id="38" name="Title104104">
            <a:extLst>
              <a:ext uri="{FF2B5EF4-FFF2-40B4-BE49-F238E27FC236}">
                <a16:creationId xmlns:a16="http://schemas.microsoft.com/office/drawing/2014/main" id="{39B7FBD2-57AB-4E21-807E-5B86DC706F76}"/>
              </a:ext>
            </a:extLst>
          </p:cNvPr>
          <p:cNvSpPr txBox="1">
            <a:spLocks/>
          </p:cNvSpPr>
          <p:nvPr/>
        </p:nvSpPr>
        <p:spPr>
          <a:xfrm>
            <a:off x="6830489" y="3386327"/>
            <a:ext cx="1950324" cy="13906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defTabSz="685891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100" b="1" u="sng" dirty="0">
                <a:solidFill>
                  <a:srgbClr val="FFFFFF"/>
                </a:solidFill>
                <a:sym typeface="+mn-lt"/>
              </a:rPr>
              <a:t>Step 3:</a:t>
            </a:r>
            <a:r>
              <a:rPr lang="en-US" sz="2100" b="1" dirty="0">
                <a:solidFill>
                  <a:srgbClr val="FFFFFF"/>
                </a:solidFill>
                <a:sym typeface="+mn-lt"/>
              </a:rPr>
              <a:t> Reward green behavior</a:t>
            </a:r>
          </a:p>
          <a:p>
            <a:pPr defTabSz="685891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700" dirty="0">
                <a:solidFill>
                  <a:srgbClr val="FFFFFF"/>
                </a:solidFill>
                <a:sym typeface="+mn-lt"/>
              </a:rPr>
              <a:t>Supported by the </a:t>
            </a:r>
            <a:r>
              <a:rPr lang="en-US" sz="1700" dirty="0" err="1">
                <a:solidFill>
                  <a:srgbClr val="FFFFFF"/>
                </a:solidFill>
                <a:sym typeface="+mn-lt"/>
              </a:rPr>
              <a:t>eco.mio</a:t>
            </a:r>
            <a:r>
              <a:rPr lang="en-US" sz="1700" dirty="0">
                <a:solidFill>
                  <a:srgbClr val="FFFFFF"/>
                </a:solidFill>
                <a:sym typeface="+mn-lt"/>
              </a:rPr>
              <a:t> </a:t>
            </a:r>
            <a:r>
              <a:rPr lang="en-US" sz="1700" dirty="0" err="1">
                <a:solidFill>
                  <a:srgbClr val="FFFFFF"/>
                </a:solidFill>
                <a:sym typeface="+mn-lt"/>
              </a:rPr>
              <a:t>perfor-mance</a:t>
            </a:r>
            <a:r>
              <a:rPr lang="en-US" sz="1700" dirty="0">
                <a:solidFill>
                  <a:srgbClr val="FFFFFF"/>
                </a:solidFill>
                <a:sym typeface="+mn-lt"/>
              </a:rPr>
              <a:t> dashboard</a:t>
            </a:r>
            <a:endParaRPr lang="en-US" sz="1700" dirty="0">
              <a:solidFill>
                <a:srgbClr val="FFFFFF"/>
              </a:solidFill>
              <a:cs typeface="Arial Narrow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6F21D7-80EF-47BC-8F84-19E63FE2EE97}"/>
              </a:ext>
            </a:extLst>
          </p:cNvPr>
          <p:cNvSpPr txBox="1"/>
          <p:nvPr/>
        </p:nvSpPr>
        <p:spPr>
          <a:xfrm>
            <a:off x="365570" y="81189"/>
            <a:ext cx="730969" cy="155812"/>
          </a:xfrm>
          <a:prstGeom prst="rect">
            <a:avLst/>
          </a:prstGeom>
          <a:noFill/>
          <a:ln w="9525"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defTabSz="685891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125" dirty="0">
                <a:latin typeface="+mj-lt"/>
                <a:cs typeface="Arial Narrow" pitchFamily="34" charset="0"/>
              </a:rPr>
              <a:t>Our Solution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E0644C-8EF4-4876-9A33-830ADB4C177F}"/>
              </a:ext>
            </a:extLst>
          </p:cNvPr>
          <p:cNvCxnSpPr>
            <a:cxnSpLocks/>
          </p:cNvCxnSpPr>
          <p:nvPr/>
        </p:nvCxnSpPr>
        <p:spPr>
          <a:xfrm>
            <a:off x="365570" y="293449"/>
            <a:ext cx="1792824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326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9C667B75-B790-4FE6-9225-B2EED3712B0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569108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9C667B75-B790-4FE6-9225-B2EED3712B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: Single Corner Rounded 42">
            <a:extLst>
              <a:ext uri="{FF2B5EF4-FFF2-40B4-BE49-F238E27FC236}">
                <a16:creationId xmlns:a16="http://schemas.microsoft.com/office/drawing/2014/main" id="{2BC62039-163F-417F-B13F-E7C48B8C0803}"/>
              </a:ext>
            </a:extLst>
          </p:cNvPr>
          <p:cNvSpPr/>
          <p:nvPr/>
        </p:nvSpPr>
        <p:spPr>
          <a:xfrm flipH="1">
            <a:off x="4572000" y="1117600"/>
            <a:ext cx="4572000" cy="4030663"/>
          </a:xfrm>
          <a:prstGeom prst="round1Rect">
            <a:avLst>
              <a:gd name="adj" fmla="val 6270"/>
            </a:avLst>
          </a:prstGeom>
          <a:solidFill>
            <a:schemeClr val="accent2"/>
          </a:solidFill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007" tIns="54007" rIns="54007" bIns="54007" rtlCol="0" anchor="t" anchorCtr="0">
            <a:noAutofit/>
          </a:bodyPr>
          <a:lstStyle/>
          <a:p>
            <a:pPr algn="l">
              <a:lnSpc>
                <a:spcPct val="90000"/>
              </a:lnSpc>
              <a:spcBef>
                <a:spcPts val="300"/>
              </a:spcBef>
            </a:pPr>
            <a:endParaRPr lang="de-DE" sz="1125" b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6F21D7-80EF-47BC-8F84-19E63FE2EE97}"/>
              </a:ext>
            </a:extLst>
          </p:cNvPr>
          <p:cNvSpPr txBox="1"/>
          <p:nvPr/>
        </p:nvSpPr>
        <p:spPr>
          <a:xfrm>
            <a:off x="365570" y="81189"/>
            <a:ext cx="710131" cy="155812"/>
          </a:xfrm>
          <a:prstGeom prst="rect">
            <a:avLst/>
          </a:prstGeom>
          <a:noFill/>
          <a:ln w="9525"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defTabSz="685891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125" dirty="0">
                <a:solidFill>
                  <a:schemeClr val="bg1"/>
                </a:solidFill>
                <a:latin typeface="+mj-lt"/>
                <a:cs typeface="Arial Narrow" pitchFamily="34" charset="0"/>
              </a:rPr>
              <a:t>Our Product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E0644C-8EF4-4876-9A33-830ADB4C177F}"/>
              </a:ext>
            </a:extLst>
          </p:cNvPr>
          <p:cNvCxnSpPr>
            <a:cxnSpLocks/>
          </p:cNvCxnSpPr>
          <p:nvPr/>
        </p:nvCxnSpPr>
        <p:spPr>
          <a:xfrm>
            <a:off x="365570" y="293449"/>
            <a:ext cx="1792824" cy="0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2">
            <a:extLst>
              <a:ext uri="{FF2B5EF4-FFF2-40B4-BE49-F238E27FC236}">
                <a16:creationId xmlns:a16="http://schemas.microsoft.com/office/drawing/2014/main" id="{5D49F32B-D80A-448E-8F80-584F5A404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20" y="350599"/>
            <a:ext cx="6364333" cy="614335"/>
          </a:xfrm>
        </p:spPr>
        <p:txBody>
          <a:bodyPr vert="horz" lIns="19440" anchor="t"/>
          <a:lstStyle/>
          <a:p>
            <a:r>
              <a:rPr lang="en-US" sz="2800" dirty="0">
                <a:latin typeface="+mj-lt"/>
              </a:rPr>
              <a:t>Customized to your needs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D8A8C341-17AA-492B-A6B6-0BE7CDC87B9F}"/>
              </a:ext>
            </a:extLst>
          </p:cNvPr>
          <p:cNvSpPr/>
          <p:nvPr/>
        </p:nvSpPr>
        <p:spPr>
          <a:xfrm>
            <a:off x="365570" y="1416570"/>
            <a:ext cx="3903189" cy="2303711"/>
          </a:xfrm>
          <a:prstGeom prst="roundRect">
            <a:avLst>
              <a:gd name="adj" fmla="val 3228"/>
            </a:avLst>
          </a:prstGeom>
          <a:solidFill>
            <a:schemeClr val="bg1"/>
          </a:solidFill>
          <a:ln w="952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007" tIns="54007" rIns="54007" bIns="54007" rtlCol="0" anchor="ctr" anchorCtr="1">
            <a:noAutofit/>
          </a:bodyPr>
          <a:lstStyle/>
          <a:p>
            <a:pPr algn="ctr" defTabSz="685891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</a:pPr>
            <a:endParaRPr lang="en-US" sz="1125">
              <a:solidFill>
                <a:srgbClr val="1E2832"/>
              </a:solidFill>
              <a:latin typeface="Gilroy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A393F1D-6B9E-4EDA-9709-1EFE1FD9D93A}"/>
              </a:ext>
            </a:extLst>
          </p:cNvPr>
          <p:cNvSpPr/>
          <p:nvPr/>
        </p:nvSpPr>
        <p:spPr>
          <a:xfrm>
            <a:off x="4880857" y="1416570"/>
            <a:ext cx="3903189" cy="2303711"/>
          </a:xfrm>
          <a:prstGeom prst="roundRect">
            <a:avLst>
              <a:gd name="adj" fmla="val 3228"/>
            </a:avLst>
          </a:prstGeom>
          <a:solidFill>
            <a:schemeClr val="bg1"/>
          </a:solidFill>
          <a:ln w="952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007" tIns="54007" rIns="54007" bIns="54007" rtlCol="0" anchor="ctr" anchorCtr="1">
            <a:noAutofit/>
          </a:bodyPr>
          <a:lstStyle/>
          <a:p>
            <a:pPr algn="ctr" defTabSz="685891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</a:pPr>
            <a:endParaRPr lang="en-US" sz="1125">
              <a:solidFill>
                <a:srgbClr val="1E2832"/>
              </a:solidFill>
              <a:latin typeface="Gilroy"/>
            </a:endParaRPr>
          </a:p>
        </p:txBody>
      </p:sp>
      <p:pic>
        <p:nvPicPr>
          <p:cNvPr id="46" name="Grafik 18">
            <a:extLst>
              <a:ext uri="{FF2B5EF4-FFF2-40B4-BE49-F238E27FC236}">
                <a16:creationId xmlns:a16="http://schemas.microsoft.com/office/drawing/2014/main" id="{29950308-83B9-4386-AE7B-84A7E5AC74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024"/>
          <a:stretch/>
        </p:blipFill>
        <p:spPr>
          <a:xfrm>
            <a:off x="4909300" y="1622723"/>
            <a:ext cx="3848668" cy="1935855"/>
          </a:xfrm>
          <a:prstGeom prst="rect">
            <a:avLst/>
          </a:prstGeom>
        </p:spPr>
      </p:pic>
      <p:pic>
        <p:nvPicPr>
          <p:cNvPr id="47" name="Grafik 21">
            <a:extLst>
              <a:ext uri="{FF2B5EF4-FFF2-40B4-BE49-F238E27FC236}">
                <a16:creationId xmlns:a16="http://schemas.microsoft.com/office/drawing/2014/main" id="{E5E36B23-6997-4DFE-85E8-72027A6410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147" y="1432078"/>
            <a:ext cx="3509728" cy="2272692"/>
          </a:xfrm>
          <a:prstGeom prst="rect">
            <a:avLst/>
          </a:prstGeom>
        </p:spPr>
      </p:pic>
      <p:sp>
        <p:nvSpPr>
          <p:cNvPr id="52" name="Rectangle: Single Corner Rounded 51">
            <a:extLst>
              <a:ext uri="{FF2B5EF4-FFF2-40B4-BE49-F238E27FC236}">
                <a16:creationId xmlns:a16="http://schemas.microsoft.com/office/drawing/2014/main" id="{761C17A2-00D5-43D8-9A6D-554CAB2F1B30}"/>
              </a:ext>
            </a:extLst>
          </p:cNvPr>
          <p:cNvSpPr/>
          <p:nvPr/>
        </p:nvSpPr>
        <p:spPr>
          <a:xfrm flipH="1">
            <a:off x="365569" y="3897685"/>
            <a:ext cx="8778431" cy="1250578"/>
          </a:xfrm>
          <a:prstGeom prst="round1Rect">
            <a:avLst>
              <a:gd name="adj" fmla="val 7526"/>
            </a:avLst>
          </a:prstGeom>
          <a:solidFill>
            <a:schemeClr val="accent1"/>
          </a:solidFill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007" tIns="54007" rIns="54007" bIns="54007" rtlCol="0" anchor="ctr" anchorCtr="1">
            <a:noAutofit/>
          </a:bodyPr>
          <a:lstStyle/>
          <a:p>
            <a:pPr algn="ctr" defTabSz="685891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</a:pPr>
            <a:endParaRPr lang="en-US" sz="1125">
              <a:solidFill>
                <a:srgbClr val="1E2832"/>
              </a:solidFill>
              <a:latin typeface="Gilroy"/>
            </a:endParaRPr>
          </a:p>
        </p:txBody>
      </p:sp>
      <p:sp>
        <p:nvSpPr>
          <p:cNvPr id="58" name="Title104104">
            <a:extLst>
              <a:ext uri="{FF2B5EF4-FFF2-40B4-BE49-F238E27FC236}">
                <a16:creationId xmlns:a16="http://schemas.microsoft.com/office/drawing/2014/main" id="{EB1C58C5-14F7-4803-8E14-565DC8BBA7BC}"/>
              </a:ext>
            </a:extLst>
          </p:cNvPr>
          <p:cNvSpPr txBox="1">
            <a:spLocks/>
          </p:cNvSpPr>
          <p:nvPr/>
        </p:nvSpPr>
        <p:spPr>
          <a:xfrm>
            <a:off x="584036" y="4067185"/>
            <a:ext cx="8209477" cy="8345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marL="0" lvl="1" defTabSz="685891" fontAlgn="base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SzPct val="100000"/>
            </a:pPr>
            <a:r>
              <a:rPr lang="en-US" sz="17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Arial Narrow" pitchFamily="34" charset="0"/>
                <a:sym typeface="+mn-lt"/>
              </a:rPr>
              <a:t>Transparency | </a:t>
            </a:r>
            <a:r>
              <a:rPr lang="en-US" sz="1700" dirty="0">
                <a:solidFill>
                  <a:srgbClr val="FFFFFF"/>
                </a:solidFill>
                <a:cs typeface="Arial Narrow" pitchFamily="34" charset="0"/>
                <a:sym typeface="+mn-lt"/>
              </a:rPr>
              <a:t>Climate impact based on </a:t>
            </a:r>
            <a:r>
              <a:rPr lang="en-US" sz="1700" dirty="0" err="1">
                <a:solidFill>
                  <a:srgbClr val="FFFFFF"/>
                </a:solidFill>
                <a:cs typeface="Arial Narrow" pitchFamily="34" charset="0"/>
                <a:sym typeface="+mn-lt"/>
              </a:rPr>
              <a:t>atmosfair</a:t>
            </a:r>
            <a:r>
              <a:rPr lang="en-US" sz="1700" dirty="0">
                <a:solidFill>
                  <a:srgbClr val="FFFFFF"/>
                </a:solidFill>
                <a:cs typeface="Arial Narrow" pitchFamily="34" charset="0"/>
                <a:sym typeface="+mn-lt"/>
              </a:rPr>
              <a:t> </a:t>
            </a:r>
            <a:r>
              <a:rPr lang="en-US" sz="1700" dirty="0" err="1">
                <a:solidFill>
                  <a:srgbClr val="FFFFFF"/>
                </a:solidFill>
                <a:cs typeface="Arial Narrow" pitchFamily="34" charset="0"/>
                <a:sym typeface="+mn-lt"/>
              </a:rPr>
              <a:t>VDR</a:t>
            </a:r>
            <a:r>
              <a:rPr lang="en-US" sz="1700" dirty="0">
                <a:solidFill>
                  <a:srgbClr val="FFFFFF"/>
                </a:solidFill>
                <a:cs typeface="Arial Narrow" pitchFamily="34" charset="0"/>
                <a:sym typeface="+mn-lt"/>
              </a:rPr>
              <a:t> calculation standard </a:t>
            </a:r>
          </a:p>
          <a:p>
            <a:pPr marL="0" lvl="1" defTabSz="685891" fontAlgn="base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SzPct val="100000"/>
            </a:pPr>
            <a:r>
              <a:rPr lang="en-US" sz="1700" b="1" dirty="0">
                <a:solidFill>
                  <a:schemeClr val="accent2">
                    <a:lumMod val="60000"/>
                    <a:lumOff val="40000"/>
                  </a:schemeClr>
                </a:solidFill>
                <a:sym typeface="+mn-lt"/>
              </a:rPr>
              <a:t>Integration | </a:t>
            </a:r>
            <a:r>
              <a:rPr lang="en-US" sz="1700" dirty="0">
                <a:solidFill>
                  <a:srgbClr val="FFFFFF"/>
                </a:solidFill>
                <a:cs typeface="Arial Narrow" pitchFamily="34" charset="0"/>
                <a:sym typeface="+mn-lt"/>
              </a:rPr>
              <a:t>Seamlessly in your online booking tool within days</a:t>
            </a:r>
            <a:endParaRPr lang="en-US" sz="1700" dirty="0">
              <a:solidFill>
                <a:srgbClr val="F0DC50"/>
              </a:solidFill>
              <a:cs typeface="Arial Narrow" pitchFamily="34" charset="0"/>
              <a:sym typeface="+mn-lt"/>
            </a:endParaRPr>
          </a:p>
          <a:p>
            <a:pPr marL="0" lvl="1" defTabSz="685891" fontAlgn="base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SzPct val="100000"/>
            </a:pPr>
            <a:r>
              <a:rPr lang="en-US" sz="1700" b="1" dirty="0">
                <a:solidFill>
                  <a:schemeClr val="accent2">
                    <a:lumMod val="60000"/>
                    <a:lumOff val="40000"/>
                  </a:schemeClr>
                </a:solidFill>
                <a:sym typeface="+mn-lt"/>
              </a:rPr>
              <a:t>Incentivization | </a:t>
            </a:r>
            <a:r>
              <a:rPr lang="en-US" sz="1700" dirty="0">
                <a:solidFill>
                  <a:srgbClr val="FFFFFF"/>
                </a:solidFill>
                <a:cs typeface="Arial Narrow" pitchFamily="34" charset="0"/>
                <a:sym typeface="+mn-lt"/>
              </a:rPr>
              <a:t>Tailored to your travel behavior &amp; climate targets</a:t>
            </a:r>
          </a:p>
        </p:txBody>
      </p:sp>
    </p:spTree>
    <p:extLst>
      <p:ext uri="{BB962C8B-B14F-4D97-AF65-F5344CB8AC3E}">
        <p14:creationId xmlns:p14="http://schemas.microsoft.com/office/powerpoint/2010/main" val="3264070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9C667B75-B790-4FE6-9225-B2EED3712B0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860148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9C667B75-B790-4FE6-9225-B2EED3712B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4" descr="Aerial view of a lush green forest or woodland">
            <a:extLst>
              <a:ext uri="{FF2B5EF4-FFF2-40B4-BE49-F238E27FC236}">
                <a16:creationId xmlns:a16="http://schemas.microsoft.com/office/drawing/2014/main" id="{8E943200-8645-4120-BC0A-07AE5E9065E7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83" r="41319" b="4357"/>
          <a:stretch/>
        </p:blipFill>
        <p:spPr bwMode="auto">
          <a:xfrm flipH="1">
            <a:off x="4572000" y="1117600"/>
            <a:ext cx="4572000" cy="4030663"/>
          </a:xfrm>
          <a:prstGeom prst="round1Rect">
            <a:avLst>
              <a:gd name="adj" fmla="val 627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: Single Corner Rounded 16">
            <a:extLst>
              <a:ext uri="{FF2B5EF4-FFF2-40B4-BE49-F238E27FC236}">
                <a16:creationId xmlns:a16="http://schemas.microsoft.com/office/drawing/2014/main" id="{2547B9F2-35EC-4F51-B406-E176B2CD8927}"/>
              </a:ext>
            </a:extLst>
          </p:cNvPr>
          <p:cNvSpPr>
            <a:spLocks/>
          </p:cNvSpPr>
          <p:nvPr/>
        </p:nvSpPr>
        <p:spPr>
          <a:xfrm flipH="1">
            <a:off x="4572000" y="1117600"/>
            <a:ext cx="4572000" cy="4030663"/>
          </a:xfrm>
          <a:prstGeom prst="round1Rect">
            <a:avLst>
              <a:gd name="adj" fmla="val 6270"/>
            </a:avLst>
          </a:prstGeom>
          <a:solidFill>
            <a:srgbClr val="00C0F3">
              <a:alpha val="74902"/>
            </a:srgbClr>
          </a:solidFill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007" tIns="54007" rIns="54007" bIns="54007" rtlCol="0" anchor="t" anchorCtr="0">
            <a:noAutofit/>
          </a:bodyPr>
          <a:lstStyle/>
          <a:p>
            <a:pPr defTabSz="685891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</a:pPr>
            <a:endParaRPr lang="en-US" sz="1125" dirty="0">
              <a:solidFill>
                <a:srgbClr val="1E2832"/>
              </a:solidFill>
              <a:latin typeface="Gilroy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6F21D7-80EF-47BC-8F84-19E63FE2EE97}"/>
              </a:ext>
            </a:extLst>
          </p:cNvPr>
          <p:cNvSpPr txBox="1"/>
          <p:nvPr/>
        </p:nvSpPr>
        <p:spPr>
          <a:xfrm>
            <a:off x="365570" y="81189"/>
            <a:ext cx="710131" cy="155812"/>
          </a:xfrm>
          <a:prstGeom prst="rect">
            <a:avLst/>
          </a:prstGeom>
          <a:noFill/>
          <a:ln w="9525"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defTabSz="685891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125" dirty="0">
                <a:solidFill>
                  <a:schemeClr val="bg1"/>
                </a:solidFill>
                <a:latin typeface="+mj-lt"/>
                <a:cs typeface="Arial Narrow" pitchFamily="34" charset="0"/>
              </a:rPr>
              <a:t>Our Product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E0644C-8EF4-4876-9A33-830ADB4C177F}"/>
              </a:ext>
            </a:extLst>
          </p:cNvPr>
          <p:cNvCxnSpPr>
            <a:cxnSpLocks/>
          </p:cNvCxnSpPr>
          <p:nvPr/>
        </p:nvCxnSpPr>
        <p:spPr>
          <a:xfrm>
            <a:off x="365570" y="293449"/>
            <a:ext cx="1792824" cy="0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2">
            <a:extLst>
              <a:ext uri="{FF2B5EF4-FFF2-40B4-BE49-F238E27FC236}">
                <a16:creationId xmlns:a16="http://schemas.microsoft.com/office/drawing/2014/main" id="{5D49F32B-D80A-448E-8F80-584F5A404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20" y="350599"/>
            <a:ext cx="6364333" cy="614335"/>
          </a:xfrm>
        </p:spPr>
        <p:txBody>
          <a:bodyPr vert="horz" lIns="19440" anchor="t"/>
          <a:lstStyle/>
          <a:p>
            <a:r>
              <a:rPr lang="en-US" sz="2800" dirty="0">
                <a:latin typeface="+mj-lt"/>
              </a:rPr>
              <a:t>Selection of an attractive reward system</a:t>
            </a:r>
          </a:p>
        </p:txBody>
      </p:sp>
      <p:pic>
        <p:nvPicPr>
          <p:cNvPr id="19" name="Picture 8">
            <a:extLst>
              <a:ext uri="{FF2B5EF4-FFF2-40B4-BE49-F238E27FC236}">
                <a16:creationId xmlns:a16="http://schemas.microsoft.com/office/drawing/2014/main" id="{D3FF72AF-CB32-4B85-B2F0-DDAE79134083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4710667" y="996684"/>
            <a:ext cx="4294666" cy="4294666"/>
          </a:xfrm>
          <a:prstGeom prst="rect">
            <a:avLst/>
          </a:prstGeom>
        </p:spPr>
      </p:pic>
      <p:sp>
        <p:nvSpPr>
          <p:cNvPr id="21" name="Oval 120">
            <a:extLst>
              <a:ext uri="{FF2B5EF4-FFF2-40B4-BE49-F238E27FC236}">
                <a16:creationId xmlns:a16="http://schemas.microsoft.com/office/drawing/2014/main" id="{72EA2B3F-6972-4214-B0F9-395225C091FB}"/>
              </a:ext>
            </a:extLst>
          </p:cNvPr>
          <p:cNvSpPr>
            <a:spLocks/>
          </p:cNvSpPr>
          <p:nvPr/>
        </p:nvSpPr>
        <p:spPr>
          <a:xfrm>
            <a:off x="478646" y="1753552"/>
            <a:ext cx="208745" cy="207927"/>
          </a:xfrm>
          <a:prstGeom prst="ellipse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007" tIns="54007" rIns="54007" bIns="54007" rtlCol="0" anchor="ctr" anchorCtr="0">
            <a:noAutofit/>
          </a:bodyPr>
          <a:lstStyle/>
          <a:p>
            <a:pPr algn="ctr" defTabSz="685891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</a:pPr>
            <a:r>
              <a:rPr lang="en-US" sz="1350" b="1">
                <a:solidFill>
                  <a:srgbClr val="FFFFFF"/>
                </a:solidFill>
              </a:rPr>
              <a:t>1</a:t>
            </a:r>
            <a:endParaRPr lang="en-US" sz="1350" b="1" dirty="0">
              <a:solidFill>
                <a:srgbClr val="FFFFFF"/>
              </a:solidFill>
            </a:endParaRPr>
          </a:p>
        </p:txBody>
      </p:sp>
      <p:sp>
        <p:nvSpPr>
          <p:cNvPr id="22" name="Title104104">
            <a:extLst>
              <a:ext uri="{FF2B5EF4-FFF2-40B4-BE49-F238E27FC236}">
                <a16:creationId xmlns:a16="http://schemas.microsoft.com/office/drawing/2014/main" id="{22FBA321-189A-4BB8-AA90-3FF2787DB8FC}"/>
              </a:ext>
            </a:extLst>
          </p:cNvPr>
          <p:cNvSpPr txBox="1">
            <a:spLocks/>
          </p:cNvSpPr>
          <p:nvPr/>
        </p:nvSpPr>
        <p:spPr>
          <a:xfrm>
            <a:off x="903615" y="1608216"/>
            <a:ext cx="3145177" cy="49859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ctr">
            <a:spAutoFit/>
          </a:bodyPr>
          <a:lstStyle/>
          <a:p>
            <a:pPr defTabSz="685891" fontAlgn="base">
              <a:lnSpc>
                <a:spcPct val="90000"/>
              </a:lnSpc>
              <a:buClr>
                <a:srgbClr val="323C4E"/>
              </a:buClr>
              <a:buSzPct val="100000"/>
            </a:pPr>
            <a:r>
              <a:rPr lang="en-US" sz="1900" b="1" dirty="0">
                <a:solidFill>
                  <a:schemeClr val="accent1"/>
                </a:solidFill>
                <a:cs typeface="Arial Narrow" pitchFamily="34" charset="0"/>
              </a:rPr>
              <a:t>Donation</a:t>
            </a:r>
          </a:p>
          <a:p>
            <a:pPr defTabSz="685891" fontAlgn="base">
              <a:lnSpc>
                <a:spcPct val="90000"/>
              </a:lnSpc>
              <a:buClr>
                <a:srgbClr val="323C4E"/>
              </a:buClr>
              <a:buSzPct val="100000"/>
            </a:pPr>
            <a:r>
              <a:rPr lang="en-US" sz="1700" dirty="0">
                <a:cs typeface="Arial Narrow" pitchFamily="34" charset="0"/>
              </a:rPr>
              <a:t>for a climate protection project</a:t>
            </a:r>
          </a:p>
        </p:txBody>
      </p:sp>
      <p:sp>
        <p:nvSpPr>
          <p:cNvPr id="23" name="Title104104">
            <a:extLst>
              <a:ext uri="{FF2B5EF4-FFF2-40B4-BE49-F238E27FC236}">
                <a16:creationId xmlns:a16="http://schemas.microsoft.com/office/drawing/2014/main" id="{16C35849-B13C-4ADE-908D-FE9660DAD2F7}"/>
              </a:ext>
            </a:extLst>
          </p:cNvPr>
          <p:cNvSpPr txBox="1">
            <a:spLocks/>
          </p:cNvSpPr>
          <p:nvPr/>
        </p:nvSpPr>
        <p:spPr>
          <a:xfrm>
            <a:off x="903615" y="2577821"/>
            <a:ext cx="3145177" cy="49859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ctr">
            <a:spAutoFit/>
          </a:bodyPr>
          <a:lstStyle/>
          <a:p>
            <a:pPr defTabSz="685891" fontAlgn="base">
              <a:lnSpc>
                <a:spcPct val="90000"/>
              </a:lnSpc>
              <a:buClr>
                <a:srgbClr val="323C4E"/>
              </a:buClr>
              <a:buSzPct val="100000"/>
            </a:pPr>
            <a:r>
              <a:rPr lang="en-US" sz="1900" b="1">
                <a:solidFill>
                  <a:schemeClr val="accent1"/>
                </a:solidFill>
              </a:rPr>
              <a:t>Giftcards</a:t>
            </a:r>
            <a:r>
              <a:rPr lang="en-US" sz="1900" b="1" baseline="30000">
                <a:solidFill>
                  <a:schemeClr val="accent1"/>
                </a:solidFill>
              </a:rPr>
              <a:t>1</a:t>
            </a:r>
          </a:p>
          <a:p>
            <a:pPr defTabSz="685891" fontAlgn="base">
              <a:lnSpc>
                <a:spcPct val="90000"/>
              </a:lnSpc>
              <a:buClr>
                <a:srgbClr val="323C4E"/>
              </a:buClr>
              <a:buSzPct val="100000"/>
            </a:pPr>
            <a:r>
              <a:rPr lang="en-US" sz="1700"/>
              <a:t>redeemable via our voucher store</a:t>
            </a:r>
            <a:endParaRPr lang="en-US" sz="1700" baseline="30000" dirty="0">
              <a:cs typeface="Arial Narrow" pitchFamily="34" charset="0"/>
            </a:endParaRPr>
          </a:p>
        </p:txBody>
      </p:sp>
      <p:sp>
        <p:nvSpPr>
          <p:cNvPr id="24" name="Title104104">
            <a:extLst>
              <a:ext uri="{FF2B5EF4-FFF2-40B4-BE49-F238E27FC236}">
                <a16:creationId xmlns:a16="http://schemas.microsoft.com/office/drawing/2014/main" id="{4F1D9582-3327-4240-86D6-B3AC050C6A1B}"/>
              </a:ext>
            </a:extLst>
          </p:cNvPr>
          <p:cNvSpPr txBox="1">
            <a:spLocks/>
          </p:cNvSpPr>
          <p:nvPr/>
        </p:nvSpPr>
        <p:spPr>
          <a:xfrm>
            <a:off x="903615" y="3650919"/>
            <a:ext cx="3145177" cy="49859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ctr">
            <a:spAutoFit/>
          </a:bodyPr>
          <a:lstStyle/>
          <a:p>
            <a:pPr defTabSz="685891" fontAlgn="base">
              <a:lnSpc>
                <a:spcPct val="90000"/>
              </a:lnSpc>
              <a:buClr>
                <a:srgbClr val="323C4E"/>
              </a:buClr>
              <a:buSzPct val="100000"/>
            </a:pPr>
            <a:r>
              <a:rPr lang="en-US" sz="1900" b="1">
                <a:solidFill>
                  <a:schemeClr val="accent1"/>
                </a:solidFill>
              </a:rPr>
              <a:t>Cash-out</a:t>
            </a:r>
            <a:r>
              <a:rPr lang="en-US" sz="1900" b="1" baseline="30000">
                <a:solidFill>
                  <a:schemeClr val="accent1"/>
                </a:solidFill>
              </a:rPr>
              <a:t>2</a:t>
            </a:r>
          </a:p>
          <a:p>
            <a:pPr defTabSz="685891" fontAlgn="base">
              <a:lnSpc>
                <a:spcPct val="90000"/>
              </a:lnSpc>
              <a:buClr>
                <a:srgbClr val="323C4E"/>
              </a:buClr>
              <a:buSzPct val="100000"/>
            </a:pPr>
            <a:r>
              <a:rPr lang="en-US" sz="1700"/>
              <a:t>Monthly to the salary account</a:t>
            </a:r>
            <a:endParaRPr lang="en-US" sz="1700" dirty="0"/>
          </a:p>
        </p:txBody>
      </p:sp>
      <p:sp>
        <p:nvSpPr>
          <p:cNvPr id="25" name="Oval 120">
            <a:extLst>
              <a:ext uri="{FF2B5EF4-FFF2-40B4-BE49-F238E27FC236}">
                <a16:creationId xmlns:a16="http://schemas.microsoft.com/office/drawing/2014/main" id="{1CB74C26-52CE-4A11-9FD1-122D4403299A}"/>
              </a:ext>
            </a:extLst>
          </p:cNvPr>
          <p:cNvSpPr>
            <a:spLocks/>
          </p:cNvSpPr>
          <p:nvPr/>
        </p:nvSpPr>
        <p:spPr>
          <a:xfrm>
            <a:off x="478645" y="2715846"/>
            <a:ext cx="208745" cy="207927"/>
          </a:xfrm>
          <a:prstGeom prst="ellipse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007" tIns="54007" rIns="54007" bIns="54007" rtlCol="0" anchor="ctr" anchorCtr="0">
            <a:noAutofit/>
          </a:bodyPr>
          <a:lstStyle/>
          <a:p>
            <a:pPr algn="ctr" defTabSz="685891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</a:pPr>
            <a:r>
              <a:rPr lang="en-US" sz="1350" b="1">
                <a:solidFill>
                  <a:srgbClr val="FFFFFF"/>
                </a:solidFill>
              </a:rPr>
              <a:t>2</a:t>
            </a:r>
            <a:endParaRPr lang="en-US" sz="1350" b="1" dirty="0">
              <a:solidFill>
                <a:srgbClr val="FFFFFF"/>
              </a:solidFill>
            </a:endParaRPr>
          </a:p>
        </p:txBody>
      </p:sp>
      <p:sp>
        <p:nvSpPr>
          <p:cNvPr id="26" name="Oval 120">
            <a:extLst>
              <a:ext uri="{FF2B5EF4-FFF2-40B4-BE49-F238E27FC236}">
                <a16:creationId xmlns:a16="http://schemas.microsoft.com/office/drawing/2014/main" id="{6D21E2A4-14D0-4C61-9714-DB16780C6F56}"/>
              </a:ext>
            </a:extLst>
          </p:cNvPr>
          <p:cNvSpPr>
            <a:spLocks/>
          </p:cNvSpPr>
          <p:nvPr/>
        </p:nvSpPr>
        <p:spPr>
          <a:xfrm>
            <a:off x="478646" y="3796254"/>
            <a:ext cx="208745" cy="207927"/>
          </a:xfrm>
          <a:prstGeom prst="ellipse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007" tIns="54007" rIns="54007" bIns="54007" rtlCol="0" anchor="ctr" anchorCtr="0">
            <a:noAutofit/>
          </a:bodyPr>
          <a:lstStyle/>
          <a:p>
            <a:pPr algn="ctr" defTabSz="685891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</a:pPr>
            <a:r>
              <a:rPr lang="en-US" sz="1350" b="1">
                <a:solidFill>
                  <a:srgbClr val="FFFFFF"/>
                </a:solidFill>
              </a:rPr>
              <a:t>3</a:t>
            </a:r>
            <a:endParaRPr lang="en-US" sz="1350" b="1" dirty="0">
              <a:solidFill>
                <a:srgbClr val="FFFFFF"/>
              </a:solidFill>
            </a:endParaRPr>
          </a:p>
        </p:txBody>
      </p:sp>
      <p:sp>
        <p:nvSpPr>
          <p:cNvPr id="27" name="TextBox 31">
            <a:extLst>
              <a:ext uri="{FF2B5EF4-FFF2-40B4-BE49-F238E27FC236}">
                <a16:creationId xmlns:a16="http://schemas.microsoft.com/office/drawing/2014/main" id="{3A9CC36E-559F-4231-8CA7-19A677D27EBC}"/>
              </a:ext>
            </a:extLst>
          </p:cNvPr>
          <p:cNvSpPr txBox="1"/>
          <p:nvPr/>
        </p:nvSpPr>
        <p:spPr>
          <a:xfrm>
            <a:off x="267994" y="4692789"/>
            <a:ext cx="3780798" cy="204671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b">
            <a:sp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 sz="1500" b="0">
                <a:latin typeface="+mn-lt"/>
                <a:cs typeface="Arial Narrow" pitchFamily="34" charset="0"/>
              </a:defRPr>
            </a:lvl1pPr>
          </a:lstStyle>
          <a:p>
            <a:pPr algn="l" defTabSz="685891" fontAlgn="base">
              <a:spcBef>
                <a:spcPts val="300"/>
              </a:spcBef>
              <a:spcAft>
                <a:spcPct val="0"/>
              </a:spcAft>
            </a:pPr>
            <a:r>
              <a:rPr lang="en-US" sz="900" baseline="30000"/>
              <a:t>1 Tax </a:t>
            </a:r>
            <a:r>
              <a:rPr lang="en-US" sz="900" baseline="30000" dirty="0"/>
              <a:t>&amp; duty free up to exemption limit of 50 Euro p. month p. employee, thereafter taxable according to </a:t>
            </a:r>
            <a:r>
              <a:rPr lang="en-US" sz="900" baseline="30000" dirty="0">
                <a:sym typeface="+mn-lt"/>
              </a:rPr>
              <a:t>§37b </a:t>
            </a:r>
            <a:r>
              <a:rPr lang="en-US" sz="900" baseline="30000" dirty="0" err="1">
                <a:sym typeface="+mn-lt"/>
              </a:rPr>
              <a:t>EStG</a:t>
            </a:r>
            <a:r>
              <a:rPr lang="en-US" sz="900" baseline="30000" dirty="0">
                <a:sym typeface="+mn-lt"/>
              </a:rPr>
              <a:t> </a:t>
            </a:r>
          </a:p>
          <a:p>
            <a:pPr algn="l" defTabSz="685891" fontAlgn="base">
              <a:spcBef>
                <a:spcPts val="300"/>
              </a:spcBef>
              <a:spcAft>
                <a:spcPct val="0"/>
              </a:spcAft>
            </a:pPr>
            <a:r>
              <a:rPr lang="en-US" sz="900" baseline="30000" dirty="0">
                <a:sym typeface="+mn-lt"/>
              </a:rPr>
              <a:t>2 Fully taxable &amp; dutiable according to §</a:t>
            </a:r>
            <a:r>
              <a:rPr lang="en-US" sz="900" baseline="30000">
                <a:sym typeface="+mn-lt"/>
              </a:rPr>
              <a:t>37b EStG</a:t>
            </a:r>
            <a:endParaRPr lang="en-US" sz="900" baseline="30000" dirty="0"/>
          </a:p>
        </p:txBody>
      </p:sp>
    </p:spTree>
    <p:extLst>
      <p:ext uri="{BB962C8B-B14F-4D97-AF65-F5344CB8AC3E}">
        <p14:creationId xmlns:p14="http://schemas.microsoft.com/office/powerpoint/2010/main" val="728742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9C667B75-B790-4FE6-9225-B2EED3712B0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950213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9C667B75-B790-4FE6-9225-B2EED3712B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16F21D7-80EF-47BC-8F84-19E63FE2EE97}"/>
              </a:ext>
            </a:extLst>
          </p:cNvPr>
          <p:cNvSpPr txBox="1"/>
          <p:nvPr/>
        </p:nvSpPr>
        <p:spPr>
          <a:xfrm>
            <a:off x="365570" y="81189"/>
            <a:ext cx="710131" cy="155812"/>
          </a:xfrm>
          <a:prstGeom prst="rect">
            <a:avLst/>
          </a:prstGeom>
          <a:noFill/>
          <a:ln w="9525"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defTabSz="685891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125" dirty="0">
                <a:solidFill>
                  <a:schemeClr val="bg1"/>
                </a:solidFill>
                <a:latin typeface="+mj-lt"/>
                <a:cs typeface="Arial Narrow" pitchFamily="34" charset="0"/>
              </a:rPr>
              <a:t>Our Product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E0644C-8EF4-4876-9A33-830ADB4C177F}"/>
              </a:ext>
            </a:extLst>
          </p:cNvPr>
          <p:cNvCxnSpPr>
            <a:cxnSpLocks/>
          </p:cNvCxnSpPr>
          <p:nvPr/>
        </p:nvCxnSpPr>
        <p:spPr>
          <a:xfrm>
            <a:off x="365570" y="293449"/>
            <a:ext cx="1792824" cy="0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2">
            <a:extLst>
              <a:ext uri="{FF2B5EF4-FFF2-40B4-BE49-F238E27FC236}">
                <a16:creationId xmlns:a16="http://schemas.microsoft.com/office/drawing/2014/main" id="{39759697-5390-4351-8EA1-11791BFA7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20" y="350599"/>
            <a:ext cx="6364333" cy="614335"/>
          </a:xfrm>
        </p:spPr>
        <p:txBody>
          <a:bodyPr vert="horz" lIns="19440" anchor="t"/>
          <a:lstStyle/>
          <a:p>
            <a:r>
              <a:rPr lang="en-US" sz="2800" dirty="0">
                <a:latin typeface="+mj-lt"/>
              </a:rPr>
              <a:t>Ready to get started?</a:t>
            </a:r>
            <a:r>
              <a:rPr lang="pl-PL" sz="2800" dirty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Let us …</a:t>
            </a:r>
          </a:p>
        </p:txBody>
      </p:sp>
      <p:sp>
        <p:nvSpPr>
          <p:cNvPr id="28" name="TextBox 31">
            <a:extLst>
              <a:ext uri="{FF2B5EF4-FFF2-40B4-BE49-F238E27FC236}">
                <a16:creationId xmlns:a16="http://schemas.microsoft.com/office/drawing/2014/main" id="{CD2D70B6-DDC5-4D62-892E-135D69CCCA2C}"/>
              </a:ext>
            </a:extLst>
          </p:cNvPr>
          <p:cNvSpPr txBox="1"/>
          <p:nvPr/>
        </p:nvSpPr>
        <p:spPr>
          <a:xfrm>
            <a:off x="267994" y="4814360"/>
            <a:ext cx="3780798" cy="831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b">
            <a:sp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defRPr sz="1500" b="0">
                <a:latin typeface="+mn-lt"/>
                <a:cs typeface="Arial Narrow" pitchFamily="34" charset="0"/>
              </a:defRPr>
            </a:lvl1pPr>
          </a:lstStyle>
          <a:p>
            <a:pPr algn="l" defTabSz="685891" fontAlgn="base">
              <a:spcBef>
                <a:spcPts val="300"/>
              </a:spcBef>
              <a:spcAft>
                <a:spcPct val="0"/>
              </a:spcAft>
            </a:pPr>
            <a:r>
              <a:rPr lang="en-US" sz="900" baseline="30000" dirty="0"/>
              <a:t>*IT implementation efforts around 2 hours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AA4CEEB-62AC-4D7C-B71A-03C3F372FAC8}"/>
              </a:ext>
            </a:extLst>
          </p:cNvPr>
          <p:cNvSpPr/>
          <p:nvPr/>
        </p:nvSpPr>
        <p:spPr>
          <a:xfrm>
            <a:off x="364379" y="1343607"/>
            <a:ext cx="4602127" cy="673891"/>
          </a:xfrm>
          <a:prstGeom prst="roundRect">
            <a:avLst>
              <a:gd name="adj" fmla="val 13078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54007" tIns="54007" rIns="54007" bIns="54007" rtlCol="0" anchor="ctr" anchorCtr="0">
            <a:noAutofit/>
          </a:bodyPr>
          <a:lstStyle/>
          <a:p>
            <a:pPr marL="0" marR="0" lvl="0" indent="0" algn="ctr" defTabSz="685891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23C4E"/>
                </a:solidFill>
                <a:effectLst/>
                <a:uLnTx/>
                <a:uFillTx/>
                <a:ea typeface="+mn-ea"/>
                <a:cs typeface="+mn-cs"/>
              </a:rPr>
              <a:t>… understand your travel behavior and policy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1729721B-68F2-43FD-A3C6-C94E5490EC94}"/>
              </a:ext>
            </a:extLst>
          </p:cNvPr>
          <p:cNvSpPr/>
          <p:nvPr/>
        </p:nvSpPr>
        <p:spPr>
          <a:xfrm>
            <a:off x="2272128" y="2486656"/>
            <a:ext cx="4602127" cy="673891"/>
          </a:xfrm>
          <a:prstGeom prst="roundRect">
            <a:avLst>
              <a:gd name="adj" fmla="val 13078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54007" tIns="54007" rIns="54007" bIns="54007" rtlCol="0" anchor="ctr" anchorCtr="0">
            <a:noAutofit/>
          </a:bodyPr>
          <a:lstStyle/>
          <a:p>
            <a:pPr marL="0" marR="0" lvl="0" indent="0" algn="ctr" defTabSz="685891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23C4E"/>
                </a:solidFill>
                <a:effectLst/>
                <a:uLnTx/>
                <a:uFillTx/>
                <a:ea typeface="+mn-ea"/>
                <a:cs typeface="+mn-cs"/>
              </a:rPr>
              <a:t>… jointly define the behavior you want to reward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F743423-8187-400A-9715-53695D3D9523}"/>
              </a:ext>
            </a:extLst>
          </p:cNvPr>
          <p:cNvSpPr/>
          <p:nvPr/>
        </p:nvSpPr>
        <p:spPr>
          <a:xfrm>
            <a:off x="4178686" y="3722943"/>
            <a:ext cx="4602127" cy="673891"/>
          </a:xfrm>
          <a:prstGeom prst="roundRect">
            <a:avLst>
              <a:gd name="adj" fmla="val 13078"/>
            </a:avLst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54007" tIns="54007" rIns="54007" bIns="54007" rtlCol="0" anchor="ctr" anchorCtr="0">
            <a:noAutofit/>
          </a:bodyPr>
          <a:lstStyle/>
          <a:p>
            <a:pPr marL="0" marR="0" lvl="0" indent="0" algn="ctr" defTabSz="685891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… agree on a piloting scope* 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E676BBD-54A0-4703-BB78-0448C59AB372}"/>
              </a:ext>
            </a:extLst>
          </p:cNvPr>
          <p:cNvGrpSpPr/>
          <p:nvPr/>
        </p:nvGrpSpPr>
        <p:grpSpPr>
          <a:xfrm>
            <a:off x="2966760" y="2823602"/>
            <a:ext cx="5119422" cy="1236289"/>
            <a:chOff x="3955164" y="3807749"/>
            <a:chExt cx="6825007" cy="1805513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E142C94-DCA6-4804-B9D5-4A087CFA0459}"/>
                </a:ext>
              </a:extLst>
            </p:cNvPr>
            <p:cNvCxnSpPr>
              <a:cxnSpLocks/>
            </p:cNvCxnSpPr>
            <p:nvPr/>
          </p:nvCxnSpPr>
          <p:spPr>
            <a:xfrm>
              <a:off x="4406543" y="4710504"/>
              <a:ext cx="5922249" cy="0"/>
            </a:xfrm>
            <a:prstGeom prst="line">
              <a:avLst/>
            </a:prstGeom>
            <a:noFill/>
            <a:ln w="22225" cap="rnd" cmpd="sng" algn="ctr">
              <a:solidFill>
                <a:schemeClr val="accent1"/>
              </a:solidFill>
              <a:prstDash val="sysDot"/>
            </a:ln>
            <a:effectLst/>
          </p:spPr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DCA9896-043C-4F62-97AF-DE8F4A1CBC6F}"/>
                </a:ext>
              </a:extLst>
            </p:cNvPr>
            <p:cNvCxnSpPr>
              <a:cxnSpLocks/>
            </p:cNvCxnSpPr>
            <p:nvPr/>
          </p:nvCxnSpPr>
          <p:spPr>
            <a:xfrm>
              <a:off x="9164479" y="3807749"/>
              <a:ext cx="1164313" cy="0"/>
            </a:xfrm>
            <a:prstGeom prst="line">
              <a:avLst/>
            </a:prstGeom>
            <a:noFill/>
            <a:ln w="22225" cap="rnd" cmpd="sng" algn="ctr">
              <a:solidFill>
                <a:schemeClr val="accent1"/>
              </a:solidFill>
              <a:prstDash val="sysDot"/>
            </a:ln>
            <a:effectLst/>
          </p:spPr>
        </p:cxnSp>
        <p:sp>
          <p:nvSpPr>
            <p:cNvPr id="59" name="Rectangle: Rounded Corners 35">
              <a:extLst>
                <a:ext uri="{FF2B5EF4-FFF2-40B4-BE49-F238E27FC236}">
                  <a16:creationId xmlns:a16="http://schemas.microsoft.com/office/drawing/2014/main" id="{A66CC29F-4D2F-4878-ACBB-24255274FA56}"/>
                </a:ext>
              </a:extLst>
            </p:cNvPr>
            <p:cNvSpPr/>
            <p:nvPr/>
          </p:nvSpPr>
          <p:spPr>
            <a:xfrm>
              <a:off x="10328792" y="3807750"/>
              <a:ext cx="451379" cy="902756"/>
            </a:xfrm>
            <a:custGeom>
              <a:avLst/>
              <a:gdLst>
                <a:gd name="connsiteX0" fmla="*/ 0 w 2095500"/>
                <a:gd name="connsiteY0" fmla="*/ 451378 h 902755"/>
                <a:gd name="connsiteX1" fmla="*/ 451378 w 2095500"/>
                <a:gd name="connsiteY1" fmla="*/ 0 h 902755"/>
                <a:gd name="connsiteX2" fmla="*/ 1644123 w 2095500"/>
                <a:gd name="connsiteY2" fmla="*/ 0 h 902755"/>
                <a:gd name="connsiteX3" fmla="*/ 2095501 w 2095500"/>
                <a:gd name="connsiteY3" fmla="*/ 451378 h 902755"/>
                <a:gd name="connsiteX4" fmla="*/ 2095500 w 2095500"/>
                <a:gd name="connsiteY4" fmla="*/ 451378 h 902755"/>
                <a:gd name="connsiteX5" fmla="*/ 1644122 w 2095500"/>
                <a:gd name="connsiteY5" fmla="*/ 902756 h 902755"/>
                <a:gd name="connsiteX6" fmla="*/ 451378 w 2095500"/>
                <a:gd name="connsiteY6" fmla="*/ 902755 h 902755"/>
                <a:gd name="connsiteX7" fmla="*/ 0 w 2095500"/>
                <a:gd name="connsiteY7" fmla="*/ 451377 h 902755"/>
                <a:gd name="connsiteX8" fmla="*/ 0 w 2095500"/>
                <a:gd name="connsiteY8" fmla="*/ 451378 h 902755"/>
                <a:gd name="connsiteX0" fmla="*/ 0 w 2095501"/>
                <a:gd name="connsiteY0" fmla="*/ 451378 h 902756"/>
                <a:gd name="connsiteX1" fmla="*/ 451378 w 2095501"/>
                <a:gd name="connsiteY1" fmla="*/ 0 h 902756"/>
                <a:gd name="connsiteX2" fmla="*/ 1644123 w 2095501"/>
                <a:gd name="connsiteY2" fmla="*/ 0 h 902756"/>
                <a:gd name="connsiteX3" fmla="*/ 2095501 w 2095501"/>
                <a:gd name="connsiteY3" fmla="*/ 451378 h 902756"/>
                <a:gd name="connsiteX4" fmla="*/ 2095500 w 2095501"/>
                <a:gd name="connsiteY4" fmla="*/ 451378 h 902756"/>
                <a:gd name="connsiteX5" fmla="*/ 1644122 w 2095501"/>
                <a:gd name="connsiteY5" fmla="*/ 902756 h 902756"/>
                <a:gd name="connsiteX6" fmla="*/ 451378 w 2095501"/>
                <a:gd name="connsiteY6" fmla="*/ 902755 h 902756"/>
                <a:gd name="connsiteX7" fmla="*/ 0 w 2095501"/>
                <a:gd name="connsiteY7" fmla="*/ 451377 h 902756"/>
                <a:gd name="connsiteX8" fmla="*/ 91440 w 2095501"/>
                <a:gd name="connsiteY8" fmla="*/ 542818 h 902756"/>
                <a:gd name="connsiteX0" fmla="*/ 276726 w 2372227"/>
                <a:gd name="connsiteY0" fmla="*/ 451378 h 902756"/>
                <a:gd name="connsiteX1" fmla="*/ 728104 w 2372227"/>
                <a:gd name="connsiteY1" fmla="*/ 0 h 902756"/>
                <a:gd name="connsiteX2" fmla="*/ 1920849 w 2372227"/>
                <a:gd name="connsiteY2" fmla="*/ 0 h 902756"/>
                <a:gd name="connsiteX3" fmla="*/ 2372227 w 2372227"/>
                <a:gd name="connsiteY3" fmla="*/ 451378 h 902756"/>
                <a:gd name="connsiteX4" fmla="*/ 2372226 w 2372227"/>
                <a:gd name="connsiteY4" fmla="*/ 451378 h 902756"/>
                <a:gd name="connsiteX5" fmla="*/ 1920848 w 2372227"/>
                <a:gd name="connsiteY5" fmla="*/ 902756 h 902756"/>
                <a:gd name="connsiteX6" fmla="*/ 728104 w 2372227"/>
                <a:gd name="connsiteY6" fmla="*/ 902755 h 902756"/>
                <a:gd name="connsiteX7" fmla="*/ 0 w 2372227"/>
                <a:gd name="connsiteY7" fmla="*/ 102461 h 902756"/>
                <a:gd name="connsiteX8" fmla="*/ 368166 w 2372227"/>
                <a:gd name="connsiteY8" fmla="*/ 542818 h 902756"/>
                <a:gd name="connsiteX0" fmla="*/ 318837 w 2372227"/>
                <a:gd name="connsiteY0" fmla="*/ 126876 h 975296"/>
                <a:gd name="connsiteX1" fmla="*/ 728104 w 2372227"/>
                <a:gd name="connsiteY1" fmla="*/ 72540 h 975296"/>
                <a:gd name="connsiteX2" fmla="*/ 1920849 w 2372227"/>
                <a:gd name="connsiteY2" fmla="*/ 72540 h 975296"/>
                <a:gd name="connsiteX3" fmla="*/ 2372227 w 2372227"/>
                <a:gd name="connsiteY3" fmla="*/ 523918 h 975296"/>
                <a:gd name="connsiteX4" fmla="*/ 2372226 w 2372227"/>
                <a:gd name="connsiteY4" fmla="*/ 523918 h 975296"/>
                <a:gd name="connsiteX5" fmla="*/ 1920848 w 2372227"/>
                <a:gd name="connsiteY5" fmla="*/ 975296 h 975296"/>
                <a:gd name="connsiteX6" fmla="*/ 728104 w 2372227"/>
                <a:gd name="connsiteY6" fmla="*/ 975295 h 975296"/>
                <a:gd name="connsiteX7" fmla="*/ 0 w 2372227"/>
                <a:gd name="connsiteY7" fmla="*/ 175001 h 975296"/>
                <a:gd name="connsiteX8" fmla="*/ 368166 w 2372227"/>
                <a:gd name="connsiteY8" fmla="*/ 615358 h 975296"/>
                <a:gd name="connsiteX0" fmla="*/ 728104 w 2372227"/>
                <a:gd name="connsiteY0" fmla="*/ 0 h 902756"/>
                <a:gd name="connsiteX1" fmla="*/ 1920849 w 2372227"/>
                <a:gd name="connsiteY1" fmla="*/ 0 h 902756"/>
                <a:gd name="connsiteX2" fmla="*/ 2372227 w 2372227"/>
                <a:gd name="connsiteY2" fmla="*/ 451378 h 902756"/>
                <a:gd name="connsiteX3" fmla="*/ 2372226 w 2372227"/>
                <a:gd name="connsiteY3" fmla="*/ 451378 h 902756"/>
                <a:gd name="connsiteX4" fmla="*/ 1920848 w 2372227"/>
                <a:gd name="connsiteY4" fmla="*/ 902756 h 902756"/>
                <a:gd name="connsiteX5" fmla="*/ 728104 w 2372227"/>
                <a:gd name="connsiteY5" fmla="*/ 902755 h 902756"/>
                <a:gd name="connsiteX6" fmla="*/ 0 w 2372227"/>
                <a:gd name="connsiteY6" fmla="*/ 102461 h 902756"/>
                <a:gd name="connsiteX7" fmla="*/ 368166 w 2372227"/>
                <a:gd name="connsiteY7" fmla="*/ 542818 h 902756"/>
                <a:gd name="connsiteX0" fmla="*/ 1920849 w 2372227"/>
                <a:gd name="connsiteY0" fmla="*/ 0 h 902756"/>
                <a:gd name="connsiteX1" fmla="*/ 2372227 w 2372227"/>
                <a:gd name="connsiteY1" fmla="*/ 451378 h 902756"/>
                <a:gd name="connsiteX2" fmla="*/ 2372226 w 2372227"/>
                <a:gd name="connsiteY2" fmla="*/ 451378 h 902756"/>
                <a:gd name="connsiteX3" fmla="*/ 1920848 w 2372227"/>
                <a:gd name="connsiteY3" fmla="*/ 902756 h 902756"/>
                <a:gd name="connsiteX4" fmla="*/ 728104 w 2372227"/>
                <a:gd name="connsiteY4" fmla="*/ 902755 h 902756"/>
                <a:gd name="connsiteX5" fmla="*/ 0 w 2372227"/>
                <a:gd name="connsiteY5" fmla="*/ 102461 h 902756"/>
                <a:gd name="connsiteX6" fmla="*/ 368166 w 2372227"/>
                <a:gd name="connsiteY6" fmla="*/ 542818 h 902756"/>
                <a:gd name="connsiteX0" fmla="*/ 1920849 w 2372227"/>
                <a:gd name="connsiteY0" fmla="*/ 0 h 902756"/>
                <a:gd name="connsiteX1" fmla="*/ 2372227 w 2372227"/>
                <a:gd name="connsiteY1" fmla="*/ 451378 h 902756"/>
                <a:gd name="connsiteX2" fmla="*/ 2372226 w 2372227"/>
                <a:gd name="connsiteY2" fmla="*/ 451378 h 902756"/>
                <a:gd name="connsiteX3" fmla="*/ 1920848 w 2372227"/>
                <a:gd name="connsiteY3" fmla="*/ 902756 h 902756"/>
                <a:gd name="connsiteX4" fmla="*/ 728104 w 2372227"/>
                <a:gd name="connsiteY4" fmla="*/ 902755 h 902756"/>
                <a:gd name="connsiteX5" fmla="*/ 0 w 2372227"/>
                <a:gd name="connsiteY5" fmla="*/ 102461 h 902756"/>
                <a:gd name="connsiteX0" fmla="*/ 1192745 w 1644123"/>
                <a:gd name="connsiteY0" fmla="*/ 0 h 902756"/>
                <a:gd name="connsiteX1" fmla="*/ 1644123 w 1644123"/>
                <a:gd name="connsiteY1" fmla="*/ 451378 h 902756"/>
                <a:gd name="connsiteX2" fmla="*/ 1644122 w 1644123"/>
                <a:gd name="connsiteY2" fmla="*/ 451378 h 902756"/>
                <a:gd name="connsiteX3" fmla="*/ 1192744 w 1644123"/>
                <a:gd name="connsiteY3" fmla="*/ 902756 h 902756"/>
                <a:gd name="connsiteX4" fmla="*/ 0 w 1644123"/>
                <a:gd name="connsiteY4" fmla="*/ 902755 h 902756"/>
                <a:gd name="connsiteX0" fmla="*/ 1 w 451379"/>
                <a:gd name="connsiteY0" fmla="*/ 0 h 902756"/>
                <a:gd name="connsiteX1" fmla="*/ 451379 w 451379"/>
                <a:gd name="connsiteY1" fmla="*/ 451378 h 902756"/>
                <a:gd name="connsiteX2" fmla="*/ 451378 w 451379"/>
                <a:gd name="connsiteY2" fmla="*/ 451378 h 902756"/>
                <a:gd name="connsiteX3" fmla="*/ 0 w 451379"/>
                <a:gd name="connsiteY3" fmla="*/ 902756 h 90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1379" h="902756">
                  <a:moveTo>
                    <a:pt x="1" y="0"/>
                  </a:moveTo>
                  <a:cubicBezTo>
                    <a:pt x="249290" y="0"/>
                    <a:pt x="451379" y="202089"/>
                    <a:pt x="451379" y="451378"/>
                  </a:cubicBezTo>
                  <a:lnTo>
                    <a:pt x="451378" y="451378"/>
                  </a:lnTo>
                  <a:cubicBezTo>
                    <a:pt x="451378" y="700667"/>
                    <a:pt x="249289" y="902756"/>
                    <a:pt x="0" y="902756"/>
                  </a:cubicBezTo>
                </a:path>
              </a:pathLst>
            </a:custGeom>
            <a:noFill/>
            <a:ln w="22225" cap="rnd" cmpd="sng" algn="ctr">
              <a:solidFill>
                <a:schemeClr val="accent1"/>
              </a:solidFill>
              <a:prstDash val="sysDot"/>
            </a:ln>
            <a:effectLst/>
          </p:spPr>
          <p:txBody>
            <a:bodyPr lIns="54007" tIns="54007" rIns="54007" bIns="54007" rtlCol="0" anchor="t" anchorCtr="0">
              <a:noAutofit/>
            </a:bodyPr>
            <a:lstStyle/>
            <a:p>
              <a:pPr marL="0" marR="0" lvl="0" indent="0" defTabSz="685891" eaLnBrk="1" fontAlgn="base" latinLnBrk="0" hangingPunct="1">
                <a:lnSpc>
                  <a:spcPct val="9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25" b="0" i="0" u="none" strike="noStrike" kern="0" cap="none" spc="0" normalizeH="0" baseline="0" noProof="0">
                <a:ln>
                  <a:noFill/>
                </a:ln>
                <a:solidFill>
                  <a:srgbClr val="1E2832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8D2A435-5062-41BE-9939-0445EE7A31AB}"/>
                </a:ext>
              </a:extLst>
            </p:cNvPr>
            <p:cNvCxnSpPr>
              <a:cxnSpLocks/>
            </p:cNvCxnSpPr>
            <p:nvPr/>
          </p:nvCxnSpPr>
          <p:spPr>
            <a:xfrm>
              <a:off x="4406543" y="5613259"/>
              <a:ext cx="1164313" cy="0"/>
            </a:xfrm>
            <a:prstGeom prst="line">
              <a:avLst/>
            </a:prstGeom>
            <a:noFill/>
            <a:ln w="22225" cap="rnd" cmpd="sng" algn="ctr">
              <a:solidFill>
                <a:schemeClr val="accent1"/>
              </a:solidFill>
              <a:prstDash val="sysDot"/>
              <a:tailEnd type="triangle" w="lg" len="lg"/>
            </a:ln>
            <a:effectLst/>
          </p:spPr>
        </p:cxnSp>
        <p:sp>
          <p:nvSpPr>
            <p:cNvPr id="61" name="Rectangle: Rounded Corners 35">
              <a:extLst>
                <a:ext uri="{FF2B5EF4-FFF2-40B4-BE49-F238E27FC236}">
                  <a16:creationId xmlns:a16="http://schemas.microsoft.com/office/drawing/2014/main" id="{20439822-E842-4C24-A89B-11B5E92F69E0}"/>
                </a:ext>
              </a:extLst>
            </p:cNvPr>
            <p:cNvSpPr/>
            <p:nvPr/>
          </p:nvSpPr>
          <p:spPr>
            <a:xfrm flipH="1">
              <a:off x="3955164" y="4710506"/>
              <a:ext cx="451379" cy="902756"/>
            </a:xfrm>
            <a:custGeom>
              <a:avLst/>
              <a:gdLst>
                <a:gd name="connsiteX0" fmla="*/ 0 w 2095500"/>
                <a:gd name="connsiteY0" fmla="*/ 451378 h 902755"/>
                <a:gd name="connsiteX1" fmla="*/ 451378 w 2095500"/>
                <a:gd name="connsiteY1" fmla="*/ 0 h 902755"/>
                <a:gd name="connsiteX2" fmla="*/ 1644123 w 2095500"/>
                <a:gd name="connsiteY2" fmla="*/ 0 h 902755"/>
                <a:gd name="connsiteX3" fmla="*/ 2095501 w 2095500"/>
                <a:gd name="connsiteY3" fmla="*/ 451378 h 902755"/>
                <a:gd name="connsiteX4" fmla="*/ 2095500 w 2095500"/>
                <a:gd name="connsiteY4" fmla="*/ 451378 h 902755"/>
                <a:gd name="connsiteX5" fmla="*/ 1644122 w 2095500"/>
                <a:gd name="connsiteY5" fmla="*/ 902756 h 902755"/>
                <a:gd name="connsiteX6" fmla="*/ 451378 w 2095500"/>
                <a:gd name="connsiteY6" fmla="*/ 902755 h 902755"/>
                <a:gd name="connsiteX7" fmla="*/ 0 w 2095500"/>
                <a:gd name="connsiteY7" fmla="*/ 451377 h 902755"/>
                <a:gd name="connsiteX8" fmla="*/ 0 w 2095500"/>
                <a:gd name="connsiteY8" fmla="*/ 451378 h 902755"/>
                <a:gd name="connsiteX0" fmla="*/ 0 w 2095501"/>
                <a:gd name="connsiteY0" fmla="*/ 451378 h 902756"/>
                <a:gd name="connsiteX1" fmla="*/ 451378 w 2095501"/>
                <a:gd name="connsiteY1" fmla="*/ 0 h 902756"/>
                <a:gd name="connsiteX2" fmla="*/ 1644123 w 2095501"/>
                <a:gd name="connsiteY2" fmla="*/ 0 h 902756"/>
                <a:gd name="connsiteX3" fmla="*/ 2095501 w 2095501"/>
                <a:gd name="connsiteY3" fmla="*/ 451378 h 902756"/>
                <a:gd name="connsiteX4" fmla="*/ 2095500 w 2095501"/>
                <a:gd name="connsiteY4" fmla="*/ 451378 h 902756"/>
                <a:gd name="connsiteX5" fmla="*/ 1644122 w 2095501"/>
                <a:gd name="connsiteY5" fmla="*/ 902756 h 902756"/>
                <a:gd name="connsiteX6" fmla="*/ 451378 w 2095501"/>
                <a:gd name="connsiteY6" fmla="*/ 902755 h 902756"/>
                <a:gd name="connsiteX7" fmla="*/ 0 w 2095501"/>
                <a:gd name="connsiteY7" fmla="*/ 451377 h 902756"/>
                <a:gd name="connsiteX8" fmla="*/ 91440 w 2095501"/>
                <a:gd name="connsiteY8" fmla="*/ 542818 h 902756"/>
                <a:gd name="connsiteX0" fmla="*/ 276726 w 2372227"/>
                <a:gd name="connsiteY0" fmla="*/ 451378 h 902756"/>
                <a:gd name="connsiteX1" fmla="*/ 728104 w 2372227"/>
                <a:gd name="connsiteY1" fmla="*/ 0 h 902756"/>
                <a:gd name="connsiteX2" fmla="*/ 1920849 w 2372227"/>
                <a:gd name="connsiteY2" fmla="*/ 0 h 902756"/>
                <a:gd name="connsiteX3" fmla="*/ 2372227 w 2372227"/>
                <a:gd name="connsiteY3" fmla="*/ 451378 h 902756"/>
                <a:gd name="connsiteX4" fmla="*/ 2372226 w 2372227"/>
                <a:gd name="connsiteY4" fmla="*/ 451378 h 902756"/>
                <a:gd name="connsiteX5" fmla="*/ 1920848 w 2372227"/>
                <a:gd name="connsiteY5" fmla="*/ 902756 h 902756"/>
                <a:gd name="connsiteX6" fmla="*/ 728104 w 2372227"/>
                <a:gd name="connsiteY6" fmla="*/ 902755 h 902756"/>
                <a:gd name="connsiteX7" fmla="*/ 0 w 2372227"/>
                <a:gd name="connsiteY7" fmla="*/ 102461 h 902756"/>
                <a:gd name="connsiteX8" fmla="*/ 368166 w 2372227"/>
                <a:gd name="connsiteY8" fmla="*/ 542818 h 902756"/>
                <a:gd name="connsiteX0" fmla="*/ 318837 w 2372227"/>
                <a:gd name="connsiteY0" fmla="*/ 126876 h 975296"/>
                <a:gd name="connsiteX1" fmla="*/ 728104 w 2372227"/>
                <a:gd name="connsiteY1" fmla="*/ 72540 h 975296"/>
                <a:gd name="connsiteX2" fmla="*/ 1920849 w 2372227"/>
                <a:gd name="connsiteY2" fmla="*/ 72540 h 975296"/>
                <a:gd name="connsiteX3" fmla="*/ 2372227 w 2372227"/>
                <a:gd name="connsiteY3" fmla="*/ 523918 h 975296"/>
                <a:gd name="connsiteX4" fmla="*/ 2372226 w 2372227"/>
                <a:gd name="connsiteY4" fmla="*/ 523918 h 975296"/>
                <a:gd name="connsiteX5" fmla="*/ 1920848 w 2372227"/>
                <a:gd name="connsiteY5" fmla="*/ 975296 h 975296"/>
                <a:gd name="connsiteX6" fmla="*/ 728104 w 2372227"/>
                <a:gd name="connsiteY6" fmla="*/ 975295 h 975296"/>
                <a:gd name="connsiteX7" fmla="*/ 0 w 2372227"/>
                <a:gd name="connsiteY7" fmla="*/ 175001 h 975296"/>
                <a:gd name="connsiteX8" fmla="*/ 368166 w 2372227"/>
                <a:gd name="connsiteY8" fmla="*/ 615358 h 975296"/>
                <a:gd name="connsiteX0" fmla="*/ 728104 w 2372227"/>
                <a:gd name="connsiteY0" fmla="*/ 0 h 902756"/>
                <a:gd name="connsiteX1" fmla="*/ 1920849 w 2372227"/>
                <a:gd name="connsiteY1" fmla="*/ 0 h 902756"/>
                <a:gd name="connsiteX2" fmla="*/ 2372227 w 2372227"/>
                <a:gd name="connsiteY2" fmla="*/ 451378 h 902756"/>
                <a:gd name="connsiteX3" fmla="*/ 2372226 w 2372227"/>
                <a:gd name="connsiteY3" fmla="*/ 451378 h 902756"/>
                <a:gd name="connsiteX4" fmla="*/ 1920848 w 2372227"/>
                <a:gd name="connsiteY4" fmla="*/ 902756 h 902756"/>
                <a:gd name="connsiteX5" fmla="*/ 728104 w 2372227"/>
                <a:gd name="connsiteY5" fmla="*/ 902755 h 902756"/>
                <a:gd name="connsiteX6" fmla="*/ 0 w 2372227"/>
                <a:gd name="connsiteY6" fmla="*/ 102461 h 902756"/>
                <a:gd name="connsiteX7" fmla="*/ 368166 w 2372227"/>
                <a:gd name="connsiteY7" fmla="*/ 542818 h 902756"/>
                <a:gd name="connsiteX0" fmla="*/ 1920849 w 2372227"/>
                <a:gd name="connsiteY0" fmla="*/ 0 h 902756"/>
                <a:gd name="connsiteX1" fmla="*/ 2372227 w 2372227"/>
                <a:gd name="connsiteY1" fmla="*/ 451378 h 902756"/>
                <a:gd name="connsiteX2" fmla="*/ 2372226 w 2372227"/>
                <a:gd name="connsiteY2" fmla="*/ 451378 h 902756"/>
                <a:gd name="connsiteX3" fmla="*/ 1920848 w 2372227"/>
                <a:gd name="connsiteY3" fmla="*/ 902756 h 902756"/>
                <a:gd name="connsiteX4" fmla="*/ 728104 w 2372227"/>
                <a:gd name="connsiteY4" fmla="*/ 902755 h 902756"/>
                <a:gd name="connsiteX5" fmla="*/ 0 w 2372227"/>
                <a:gd name="connsiteY5" fmla="*/ 102461 h 902756"/>
                <a:gd name="connsiteX6" fmla="*/ 368166 w 2372227"/>
                <a:gd name="connsiteY6" fmla="*/ 542818 h 902756"/>
                <a:gd name="connsiteX0" fmla="*/ 1920849 w 2372227"/>
                <a:gd name="connsiteY0" fmla="*/ 0 h 902756"/>
                <a:gd name="connsiteX1" fmla="*/ 2372227 w 2372227"/>
                <a:gd name="connsiteY1" fmla="*/ 451378 h 902756"/>
                <a:gd name="connsiteX2" fmla="*/ 2372226 w 2372227"/>
                <a:gd name="connsiteY2" fmla="*/ 451378 h 902756"/>
                <a:gd name="connsiteX3" fmla="*/ 1920848 w 2372227"/>
                <a:gd name="connsiteY3" fmla="*/ 902756 h 902756"/>
                <a:gd name="connsiteX4" fmla="*/ 728104 w 2372227"/>
                <a:gd name="connsiteY4" fmla="*/ 902755 h 902756"/>
                <a:gd name="connsiteX5" fmla="*/ 0 w 2372227"/>
                <a:gd name="connsiteY5" fmla="*/ 102461 h 902756"/>
                <a:gd name="connsiteX0" fmla="*/ 1192745 w 1644123"/>
                <a:gd name="connsiteY0" fmla="*/ 0 h 902756"/>
                <a:gd name="connsiteX1" fmla="*/ 1644123 w 1644123"/>
                <a:gd name="connsiteY1" fmla="*/ 451378 h 902756"/>
                <a:gd name="connsiteX2" fmla="*/ 1644122 w 1644123"/>
                <a:gd name="connsiteY2" fmla="*/ 451378 h 902756"/>
                <a:gd name="connsiteX3" fmla="*/ 1192744 w 1644123"/>
                <a:gd name="connsiteY3" fmla="*/ 902756 h 902756"/>
                <a:gd name="connsiteX4" fmla="*/ 0 w 1644123"/>
                <a:gd name="connsiteY4" fmla="*/ 902755 h 902756"/>
                <a:gd name="connsiteX0" fmla="*/ 1 w 451379"/>
                <a:gd name="connsiteY0" fmla="*/ 0 h 902756"/>
                <a:gd name="connsiteX1" fmla="*/ 451379 w 451379"/>
                <a:gd name="connsiteY1" fmla="*/ 451378 h 902756"/>
                <a:gd name="connsiteX2" fmla="*/ 451378 w 451379"/>
                <a:gd name="connsiteY2" fmla="*/ 451378 h 902756"/>
                <a:gd name="connsiteX3" fmla="*/ 0 w 451379"/>
                <a:gd name="connsiteY3" fmla="*/ 902756 h 90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1379" h="902756">
                  <a:moveTo>
                    <a:pt x="1" y="0"/>
                  </a:moveTo>
                  <a:cubicBezTo>
                    <a:pt x="249290" y="0"/>
                    <a:pt x="451379" y="202089"/>
                    <a:pt x="451379" y="451378"/>
                  </a:cubicBezTo>
                  <a:lnTo>
                    <a:pt x="451378" y="451378"/>
                  </a:lnTo>
                  <a:cubicBezTo>
                    <a:pt x="451378" y="700667"/>
                    <a:pt x="249289" y="902756"/>
                    <a:pt x="0" y="902756"/>
                  </a:cubicBezTo>
                </a:path>
              </a:pathLst>
            </a:custGeom>
            <a:noFill/>
            <a:ln w="22225" cap="rnd" cmpd="sng" algn="ctr">
              <a:solidFill>
                <a:schemeClr val="accent1"/>
              </a:solidFill>
              <a:prstDash val="sysDot"/>
            </a:ln>
            <a:effectLst/>
          </p:spPr>
          <p:txBody>
            <a:bodyPr lIns="54007" tIns="54007" rIns="54007" bIns="54007" rtlCol="0" anchor="t" anchorCtr="0">
              <a:noAutofit/>
            </a:bodyPr>
            <a:lstStyle/>
            <a:p>
              <a:pPr marL="0" marR="0" lvl="0" indent="0" defTabSz="685891" eaLnBrk="1" fontAlgn="base" latinLnBrk="0" hangingPunct="1">
                <a:lnSpc>
                  <a:spcPct val="9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25" b="0" i="0" u="none" strike="noStrike" kern="0" cap="none" spc="0" normalizeH="0" baseline="0" noProof="0">
                <a:ln>
                  <a:noFill/>
                </a:ln>
                <a:solidFill>
                  <a:srgbClr val="1E2832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F24F310-7916-4E10-80A5-1719BE035B14}"/>
              </a:ext>
            </a:extLst>
          </p:cNvPr>
          <p:cNvGrpSpPr/>
          <p:nvPr/>
        </p:nvGrpSpPr>
        <p:grpSpPr>
          <a:xfrm>
            <a:off x="1057820" y="1675649"/>
            <a:ext cx="5119422" cy="1147953"/>
            <a:chOff x="3955164" y="3807749"/>
            <a:chExt cx="6825007" cy="1805513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2AE4D83-24E1-4A2A-A4F1-2872F028E801}"/>
                </a:ext>
              </a:extLst>
            </p:cNvPr>
            <p:cNvCxnSpPr>
              <a:cxnSpLocks/>
            </p:cNvCxnSpPr>
            <p:nvPr/>
          </p:nvCxnSpPr>
          <p:spPr>
            <a:xfrm>
              <a:off x="4406543" y="4710504"/>
              <a:ext cx="5922249" cy="0"/>
            </a:xfrm>
            <a:prstGeom prst="line">
              <a:avLst/>
            </a:prstGeom>
            <a:noFill/>
            <a:ln w="22225" cap="rnd" cmpd="sng" algn="ctr">
              <a:solidFill>
                <a:schemeClr val="accent1"/>
              </a:solidFill>
              <a:prstDash val="sysDot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3D3DA81-3F02-4760-B553-6D2726BF5D6F}"/>
                </a:ext>
              </a:extLst>
            </p:cNvPr>
            <p:cNvCxnSpPr>
              <a:cxnSpLocks/>
            </p:cNvCxnSpPr>
            <p:nvPr/>
          </p:nvCxnSpPr>
          <p:spPr>
            <a:xfrm>
              <a:off x="9164479" y="3807749"/>
              <a:ext cx="1164313" cy="0"/>
            </a:xfrm>
            <a:prstGeom prst="line">
              <a:avLst/>
            </a:prstGeom>
            <a:noFill/>
            <a:ln w="22225" cap="rnd" cmpd="sng" algn="ctr">
              <a:solidFill>
                <a:schemeClr val="accent1"/>
              </a:solidFill>
              <a:prstDash val="sysDot"/>
            </a:ln>
            <a:effectLst/>
          </p:spPr>
        </p:cxnSp>
        <p:sp>
          <p:nvSpPr>
            <p:cNvPr id="54" name="Rectangle: Rounded Corners 35">
              <a:extLst>
                <a:ext uri="{FF2B5EF4-FFF2-40B4-BE49-F238E27FC236}">
                  <a16:creationId xmlns:a16="http://schemas.microsoft.com/office/drawing/2014/main" id="{0135B981-6AFD-44FD-A919-BEE2B05008E6}"/>
                </a:ext>
              </a:extLst>
            </p:cNvPr>
            <p:cNvSpPr/>
            <p:nvPr/>
          </p:nvSpPr>
          <p:spPr>
            <a:xfrm>
              <a:off x="10328792" y="3807750"/>
              <a:ext cx="451379" cy="902756"/>
            </a:xfrm>
            <a:custGeom>
              <a:avLst/>
              <a:gdLst>
                <a:gd name="connsiteX0" fmla="*/ 0 w 2095500"/>
                <a:gd name="connsiteY0" fmla="*/ 451378 h 902755"/>
                <a:gd name="connsiteX1" fmla="*/ 451378 w 2095500"/>
                <a:gd name="connsiteY1" fmla="*/ 0 h 902755"/>
                <a:gd name="connsiteX2" fmla="*/ 1644123 w 2095500"/>
                <a:gd name="connsiteY2" fmla="*/ 0 h 902755"/>
                <a:gd name="connsiteX3" fmla="*/ 2095501 w 2095500"/>
                <a:gd name="connsiteY3" fmla="*/ 451378 h 902755"/>
                <a:gd name="connsiteX4" fmla="*/ 2095500 w 2095500"/>
                <a:gd name="connsiteY4" fmla="*/ 451378 h 902755"/>
                <a:gd name="connsiteX5" fmla="*/ 1644122 w 2095500"/>
                <a:gd name="connsiteY5" fmla="*/ 902756 h 902755"/>
                <a:gd name="connsiteX6" fmla="*/ 451378 w 2095500"/>
                <a:gd name="connsiteY6" fmla="*/ 902755 h 902755"/>
                <a:gd name="connsiteX7" fmla="*/ 0 w 2095500"/>
                <a:gd name="connsiteY7" fmla="*/ 451377 h 902755"/>
                <a:gd name="connsiteX8" fmla="*/ 0 w 2095500"/>
                <a:gd name="connsiteY8" fmla="*/ 451378 h 902755"/>
                <a:gd name="connsiteX0" fmla="*/ 0 w 2095501"/>
                <a:gd name="connsiteY0" fmla="*/ 451378 h 902756"/>
                <a:gd name="connsiteX1" fmla="*/ 451378 w 2095501"/>
                <a:gd name="connsiteY1" fmla="*/ 0 h 902756"/>
                <a:gd name="connsiteX2" fmla="*/ 1644123 w 2095501"/>
                <a:gd name="connsiteY2" fmla="*/ 0 h 902756"/>
                <a:gd name="connsiteX3" fmla="*/ 2095501 w 2095501"/>
                <a:gd name="connsiteY3" fmla="*/ 451378 h 902756"/>
                <a:gd name="connsiteX4" fmla="*/ 2095500 w 2095501"/>
                <a:gd name="connsiteY4" fmla="*/ 451378 h 902756"/>
                <a:gd name="connsiteX5" fmla="*/ 1644122 w 2095501"/>
                <a:gd name="connsiteY5" fmla="*/ 902756 h 902756"/>
                <a:gd name="connsiteX6" fmla="*/ 451378 w 2095501"/>
                <a:gd name="connsiteY6" fmla="*/ 902755 h 902756"/>
                <a:gd name="connsiteX7" fmla="*/ 0 w 2095501"/>
                <a:gd name="connsiteY7" fmla="*/ 451377 h 902756"/>
                <a:gd name="connsiteX8" fmla="*/ 91440 w 2095501"/>
                <a:gd name="connsiteY8" fmla="*/ 542818 h 902756"/>
                <a:gd name="connsiteX0" fmla="*/ 276726 w 2372227"/>
                <a:gd name="connsiteY0" fmla="*/ 451378 h 902756"/>
                <a:gd name="connsiteX1" fmla="*/ 728104 w 2372227"/>
                <a:gd name="connsiteY1" fmla="*/ 0 h 902756"/>
                <a:gd name="connsiteX2" fmla="*/ 1920849 w 2372227"/>
                <a:gd name="connsiteY2" fmla="*/ 0 h 902756"/>
                <a:gd name="connsiteX3" fmla="*/ 2372227 w 2372227"/>
                <a:gd name="connsiteY3" fmla="*/ 451378 h 902756"/>
                <a:gd name="connsiteX4" fmla="*/ 2372226 w 2372227"/>
                <a:gd name="connsiteY4" fmla="*/ 451378 h 902756"/>
                <a:gd name="connsiteX5" fmla="*/ 1920848 w 2372227"/>
                <a:gd name="connsiteY5" fmla="*/ 902756 h 902756"/>
                <a:gd name="connsiteX6" fmla="*/ 728104 w 2372227"/>
                <a:gd name="connsiteY6" fmla="*/ 902755 h 902756"/>
                <a:gd name="connsiteX7" fmla="*/ 0 w 2372227"/>
                <a:gd name="connsiteY7" fmla="*/ 102461 h 902756"/>
                <a:gd name="connsiteX8" fmla="*/ 368166 w 2372227"/>
                <a:gd name="connsiteY8" fmla="*/ 542818 h 902756"/>
                <a:gd name="connsiteX0" fmla="*/ 318837 w 2372227"/>
                <a:gd name="connsiteY0" fmla="*/ 126876 h 975296"/>
                <a:gd name="connsiteX1" fmla="*/ 728104 w 2372227"/>
                <a:gd name="connsiteY1" fmla="*/ 72540 h 975296"/>
                <a:gd name="connsiteX2" fmla="*/ 1920849 w 2372227"/>
                <a:gd name="connsiteY2" fmla="*/ 72540 h 975296"/>
                <a:gd name="connsiteX3" fmla="*/ 2372227 w 2372227"/>
                <a:gd name="connsiteY3" fmla="*/ 523918 h 975296"/>
                <a:gd name="connsiteX4" fmla="*/ 2372226 w 2372227"/>
                <a:gd name="connsiteY4" fmla="*/ 523918 h 975296"/>
                <a:gd name="connsiteX5" fmla="*/ 1920848 w 2372227"/>
                <a:gd name="connsiteY5" fmla="*/ 975296 h 975296"/>
                <a:gd name="connsiteX6" fmla="*/ 728104 w 2372227"/>
                <a:gd name="connsiteY6" fmla="*/ 975295 h 975296"/>
                <a:gd name="connsiteX7" fmla="*/ 0 w 2372227"/>
                <a:gd name="connsiteY7" fmla="*/ 175001 h 975296"/>
                <a:gd name="connsiteX8" fmla="*/ 368166 w 2372227"/>
                <a:gd name="connsiteY8" fmla="*/ 615358 h 975296"/>
                <a:gd name="connsiteX0" fmla="*/ 728104 w 2372227"/>
                <a:gd name="connsiteY0" fmla="*/ 0 h 902756"/>
                <a:gd name="connsiteX1" fmla="*/ 1920849 w 2372227"/>
                <a:gd name="connsiteY1" fmla="*/ 0 h 902756"/>
                <a:gd name="connsiteX2" fmla="*/ 2372227 w 2372227"/>
                <a:gd name="connsiteY2" fmla="*/ 451378 h 902756"/>
                <a:gd name="connsiteX3" fmla="*/ 2372226 w 2372227"/>
                <a:gd name="connsiteY3" fmla="*/ 451378 h 902756"/>
                <a:gd name="connsiteX4" fmla="*/ 1920848 w 2372227"/>
                <a:gd name="connsiteY4" fmla="*/ 902756 h 902756"/>
                <a:gd name="connsiteX5" fmla="*/ 728104 w 2372227"/>
                <a:gd name="connsiteY5" fmla="*/ 902755 h 902756"/>
                <a:gd name="connsiteX6" fmla="*/ 0 w 2372227"/>
                <a:gd name="connsiteY6" fmla="*/ 102461 h 902756"/>
                <a:gd name="connsiteX7" fmla="*/ 368166 w 2372227"/>
                <a:gd name="connsiteY7" fmla="*/ 542818 h 902756"/>
                <a:gd name="connsiteX0" fmla="*/ 1920849 w 2372227"/>
                <a:gd name="connsiteY0" fmla="*/ 0 h 902756"/>
                <a:gd name="connsiteX1" fmla="*/ 2372227 w 2372227"/>
                <a:gd name="connsiteY1" fmla="*/ 451378 h 902756"/>
                <a:gd name="connsiteX2" fmla="*/ 2372226 w 2372227"/>
                <a:gd name="connsiteY2" fmla="*/ 451378 h 902756"/>
                <a:gd name="connsiteX3" fmla="*/ 1920848 w 2372227"/>
                <a:gd name="connsiteY3" fmla="*/ 902756 h 902756"/>
                <a:gd name="connsiteX4" fmla="*/ 728104 w 2372227"/>
                <a:gd name="connsiteY4" fmla="*/ 902755 h 902756"/>
                <a:gd name="connsiteX5" fmla="*/ 0 w 2372227"/>
                <a:gd name="connsiteY5" fmla="*/ 102461 h 902756"/>
                <a:gd name="connsiteX6" fmla="*/ 368166 w 2372227"/>
                <a:gd name="connsiteY6" fmla="*/ 542818 h 902756"/>
                <a:gd name="connsiteX0" fmla="*/ 1920849 w 2372227"/>
                <a:gd name="connsiteY0" fmla="*/ 0 h 902756"/>
                <a:gd name="connsiteX1" fmla="*/ 2372227 w 2372227"/>
                <a:gd name="connsiteY1" fmla="*/ 451378 h 902756"/>
                <a:gd name="connsiteX2" fmla="*/ 2372226 w 2372227"/>
                <a:gd name="connsiteY2" fmla="*/ 451378 h 902756"/>
                <a:gd name="connsiteX3" fmla="*/ 1920848 w 2372227"/>
                <a:gd name="connsiteY3" fmla="*/ 902756 h 902756"/>
                <a:gd name="connsiteX4" fmla="*/ 728104 w 2372227"/>
                <a:gd name="connsiteY4" fmla="*/ 902755 h 902756"/>
                <a:gd name="connsiteX5" fmla="*/ 0 w 2372227"/>
                <a:gd name="connsiteY5" fmla="*/ 102461 h 902756"/>
                <a:gd name="connsiteX0" fmla="*/ 1192745 w 1644123"/>
                <a:gd name="connsiteY0" fmla="*/ 0 h 902756"/>
                <a:gd name="connsiteX1" fmla="*/ 1644123 w 1644123"/>
                <a:gd name="connsiteY1" fmla="*/ 451378 h 902756"/>
                <a:gd name="connsiteX2" fmla="*/ 1644122 w 1644123"/>
                <a:gd name="connsiteY2" fmla="*/ 451378 h 902756"/>
                <a:gd name="connsiteX3" fmla="*/ 1192744 w 1644123"/>
                <a:gd name="connsiteY3" fmla="*/ 902756 h 902756"/>
                <a:gd name="connsiteX4" fmla="*/ 0 w 1644123"/>
                <a:gd name="connsiteY4" fmla="*/ 902755 h 902756"/>
                <a:gd name="connsiteX0" fmla="*/ 1 w 451379"/>
                <a:gd name="connsiteY0" fmla="*/ 0 h 902756"/>
                <a:gd name="connsiteX1" fmla="*/ 451379 w 451379"/>
                <a:gd name="connsiteY1" fmla="*/ 451378 h 902756"/>
                <a:gd name="connsiteX2" fmla="*/ 451378 w 451379"/>
                <a:gd name="connsiteY2" fmla="*/ 451378 h 902756"/>
                <a:gd name="connsiteX3" fmla="*/ 0 w 451379"/>
                <a:gd name="connsiteY3" fmla="*/ 902756 h 90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1379" h="902756">
                  <a:moveTo>
                    <a:pt x="1" y="0"/>
                  </a:moveTo>
                  <a:cubicBezTo>
                    <a:pt x="249290" y="0"/>
                    <a:pt x="451379" y="202089"/>
                    <a:pt x="451379" y="451378"/>
                  </a:cubicBezTo>
                  <a:lnTo>
                    <a:pt x="451378" y="451378"/>
                  </a:lnTo>
                  <a:cubicBezTo>
                    <a:pt x="451378" y="700667"/>
                    <a:pt x="249289" y="902756"/>
                    <a:pt x="0" y="902756"/>
                  </a:cubicBezTo>
                </a:path>
              </a:pathLst>
            </a:custGeom>
            <a:noFill/>
            <a:ln w="22225" cap="rnd" cmpd="sng" algn="ctr">
              <a:solidFill>
                <a:schemeClr val="accent1"/>
              </a:solidFill>
              <a:prstDash val="sysDot"/>
            </a:ln>
            <a:effectLst/>
          </p:spPr>
          <p:txBody>
            <a:bodyPr lIns="54007" tIns="54007" rIns="54007" bIns="54007" rtlCol="0" anchor="t" anchorCtr="0">
              <a:noAutofit/>
            </a:bodyPr>
            <a:lstStyle/>
            <a:p>
              <a:pPr marL="0" marR="0" lvl="0" indent="0" defTabSz="685891" eaLnBrk="1" fontAlgn="base" latinLnBrk="0" hangingPunct="1">
                <a:lnSpc>
                  <a:spcPct val="9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25" b="0" i="0" u="none" strike="noStrike" kern="0" cap="none" spc="0" normalizeH="0" baseline="0" noProof="0">
                <a:ln>
                  <a:noFill/>
                </a:ln>
                <a:solidFill>
                  <a:srgbClr val="1E2832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9A9F955-3E6D-443E-9734-A29C7DDC24C7}"/>
                </a:ext>
              </a:extLst>
            </p:cNvPr>
            <p:cNvCxnSpPr>
              <a:cxnSpLocks/>
            </p:cNvCxnSpPr>
            <p:nvPr/>
          </p:nvCxnSpPr>
          <p:spPr>
            <a:xfrm>
              <a:off x="4406543" y="5613259"/>
              <a:ext cx="1164313" cy="0"/>
            </a:xfrm>
            <a:prstGeom prst="line">
              <a:avLst/>
            </a:prstGeom>
            <a:noFill/>
            <a:ln w="22225" cap="rnd" cmpd="sng" algn="ctr">
              <a:solidFill>
                <a:schemeClr val="accent1"/>
              </a:solidFill>
              <a:prstDash val="sysDot"/>
              <a:tailEnd type="triangle" w="lg" len="lg"/>
            </a:ln>
            <a:effectLst/>
          </p:spPr>
        </p:cxnSp>
        <p:sp>
          <p:nvSpPr>
            <p:cNvPr id="56" name="Rectangle: Rounded Corners 35">
              <a:extLst>
                <a:ext uri="{FF2B5EF4-FFF2-40B4-BE49-F238E27FC236}">
                  <a16:creationId xmlns:a16="http://schemas.microsoft.com/office/drawing/2014/main" id="{3D4754F0-E465-4918-86FE-9C1D558D51BE}"/>
                </a:ext>
              </a:extLst>
            </p:cNvPr>
            <p:cNvSpPr/>
            <p:nvPr/>
          </p:nvSpPr>
          <p:spPr>
            <a:xfrm flipH="1">
              <a:off x="3955164" y="4710506"/>
              <a:ext cx="451379" cy="902756"/>
            </a:xfrm>
            <a:custGeom>
              <a:avLst/>
              <a:gdLst>
                <a:gd name="connsiteX0" fmla="*/ 0 w 2095500"/>
                <a:gd name="connsiteY0" fmla="*/ 451378 h 902755"/>
                <a:gd name="connsiteX1" fmla="*/ 451378 w 2095500"/>
                <a:gd name="connsiteY1" fmla="*/ 0 h 902755"/>
                <a:gd name="connsiteX2" fmla="*/ 1644123 w 2095500"/>
                <a:gd name="connsiteY2" fmla="*/ 0 h 902755"/>
                <a:gd name="connsiteX3" fmla="*/ 2095501 w 2095500"/>
                <a:gd name="connsiteY3" fmla="*/ 451378 h 902755"/>
                <a:gd name="connsiteX4" fmla="*/ 2095500 w 2095500"/>
                <a:gd name="connsiteY4" fmla="*/ 451378 h 902755"/>
                <a:gd name="connsiteX5" fmla="*/ 1644122 w 2095500"/>
                <a:gd name="connsiteY5" fmla="*/ 902756 h 902755"/>
                <a:gd name="connsiteX6" fmla="*/ 451378 w 2095500"/>
                <a:gd name="connsiteY6" fmla="*/ 902755 h 902755"/>
                <a:gd name="connsiteX7" fmla="*/ 0 w 2095500"/>
                <a:gd name="connsiteY7" fmla="*/ 451377 h 902755"/>
                <a:gd name="connsiteX8" fmla="*/ 0 w 2095500"/>
                <a:gd name="connsiteY8" fmla="*/ 451378 h 902755"/>
                <a:gd name="connsiteX0" fmla="*/ 0 w 2095501"/>
                <a:gd name="connsiteY0" fmla="*/ 451378 h 902756"/>
                <a:gd name="connsiteX1" fmla="*/ 451378 w 2095501"/>
                <a:gd name="connsiteY1" fmla="*/ 0 h 902756"/>
                <a:gd name="connsiteX2" fmla="*/ 1644123 w 2095501"/>
                <a:gd name="connsiteY2" fmla="*/ 0 h 902756"/>
                <a:gd name="connsiteX3" fmla="*/ 2095501 w 2095501"/>
                <a:gd name="connsiteY3" fmla="*/ 451378 h 902756"/>
                <a:gd name="connsiteX4" fmla="*/ 2095500 w 2095501"/>
                <a:gd name="connsiteY4" fmla="*/ 451378 h 902756"/>
                <a:gd name="connsiteX5" fmla="*/ 1644122 w 2095501"/>
                <a:gd name="connsiteY5" fmla="*/ 902756 h 902756"/>
                <a:gd name="connsiteX6" fmla="*/ 451378 w 2095501"/>
                <a:gd name="connsiteY6" fmla="*/ 902755 h 902756"/>
                <a:gd name="connsiteX7" fmla="*/ 0 w 2095501"/>
                <a:gd name="connsiteY7" fmla="*/ 451377 h 902756"/>
                <a:gd name="connsiteX8" fmla="*/ 91440 w 2095501"/>
                <a:gd name="connsiteY8" fmla="*/ 542818 h 902756"/>
                <a:gd name="connsiteX0" fmla="*/ 276726 w 2372227"/>
                <a:gd name="connsiteY0" fmla="*/ 451378 h 902756"/>
                <a:gd name="connsiteX1" fmla="*/ 728104 w 2372227"/>
                <a:gd name="connsiteY1" fmla="*/ 0 h 902756"/>
                <a:gd name="connsiteX2" fmla="*/ 1920849 w 2372227"/>
                <a:gd name="connsiteY2" fmla="*/ 0 h 902756"/>
                <a:gd name="connsiteX3" fmla="*/ 2372227 w 2372227"/>
                <a:gd name="connsiteY3" fmla="*/ 451378 h 902756"/>
                <a:gd name="connsiteX4" fmla="*/ 2372226 w 2372227"/>
                <a:gd name="connsiteY4" fmla="*/ 451378 h 902756"/>
                <a:gd name="connsiteX5" fmla="*/ 1920848 w 2372227"/>
                <a:gd name="connsiteY5" fmla="*/ 902756 h 902756"/>
                <a:gd name="connsiteX6" fmla="*/ 728104 w 2372227"/>
                <a:gd name="connsiteY6" fmla="*/ 902755 h 902756"/>
                <a:gd name="connsiteX7" fmla="*/ 0 w 2372227"/>
                <a:gd name="connsiteY7" fmla="*/ 102461 h 902756"/>
                <a:gd name="connsiteX8" fmla="*/ 368166 w 2372227"/>
                <a:gd name="connsiteY8" fmla="*/ 542818 h 902756"/>
                <a:gd name="connsiteX0" fmla="*/ 318837 w 2372227"/>
                <a:gd name="connsiteY0" fmla="*/ 126876 h 975296"/>
                <a:gd name="connsiteX1" fmla="*/ 728104 w 2372227"/>
                <a:gd name="connsiteY1" fmla="*/ 72540 h 975296"/>
                <a:gd name="connsiteX2" fmla="*/ 1920849 w 2372227"/>
                <a:gd name="connsiteY2" fmla="*/ 72540 h 975296"/>
                <a:gd name="connsiteX3" fmla="*/ 2372227 w 2372227"/>
                <a:gd name="connsiteY3" fmla="*/ 523918 h 975296"/>
                <a:gd name="connsiteX4" fmla="*/ 2372226 w 2372227"/>
                <a:gd name="connsiteY4" fmla="*/ 523918 h 975296"/>
                <a:gd name="connsiteX5" fmla="*/ 1920848 w 2372227"/>
                <a:gd name="connsiteY5" fmla="*/ 975296 h 975296"/>
                <a:gd name="connsiteX6" fmla="*/ 728104 w 2372227"/>
                <a:gd name="connsiteY6" fmla="*/ 975295 h 975296"/>
                <a:gd name="connsiteX7" fmla="*/ 0 w 2372227"/>
                <a:gd name="connsiteY7" fmla="*/ 175001 h 975296"/>
                <a:gd name="connsiteX8" fmla="*/ 368166 w 2372227"/>
                <a:gd name="connsiteY8" fmla="*/ 615358 h 975296"/>
                <a:gd name="connsiteX0" fmla="*/ 728104 w 2372227"/>
                <a:gd name="connsiteY0" fmla="*/ 0 h 902756"/>
                <a:gd name="connsiteX1" fmla="*/ 1920849 w 2372227"/>
                <a:gd name="connsiteY1" fmla="*/ 0 h 902756"/>
                <a:gd name="connsiteX2" fmla="*/ 2372227 w 2372227"/>
                <a:gd name="connsiteY2" fmla="*/ 451378 h 902756"/>
                <a:gd name="connsiteX3" fmla="*/ 2372226 w 2372227"/>
                <a:gd name="connsiteY3" fmla="*/ 451378 h 902756"/>
                <a:gd name="connsiteX4" fmla="*/ 1920848 w 2372227"/>
                <a:gd name="connsiteY4" fmla="*/ 902756 h 902756"/>
                <a:gd name="connsiteX5" fmla="*/ 728104 w 2372227"/>
                <a:gd name="connsiteY5" fmla="*/ 902755 h 902756"/>
                <a:gd name="connsiteX6" fmla="*/ 0 w 2372227"/>
                <a:gd name="connsiteY6" fmla="*/ 102461 h 902756"/>
                <a:gd name="connsiteX7" fmla="*/ 368166 w 2372227"/>
                <a:gd name="connsiteY7" fmla="*/ 542818 h 902756"/>
                <a:gd name="connsiteX0" fmla="*/ 1920849 w 2372227"/>
                <a:gd name="connsiteY0" fmla="*/ 0 h 902756"/>
                <a:gd name="connsiteX1" fmla="*/ 2372227 w 2372227"/>
                <a:gd name="connsiteY1" fmla="*/ 451378 h 902756"/>
                <a:gd name="connsiteX2" fmla="*/ 2372226 w 2372227"/>
                <a:gd name="connsiteY2" fmla="*/ 451378 h 902756"/>
                <a:gd name="connsiteX3" fmla="*/ 1920848 w 2372227"/>
                <a:gd name="connsiteY3" fmla="*/ 902756 h 902756"/>
                <a:gd name="connsiteX4" fmla="*/ 728104 w 2372227"/>
                <a:gd name="connsiteY4" fmla="*/ 902755 h 902756"/>
                <a:gd name="connsiteX5" fmla="*/ 0 w 2372227"/>
                <a:gd name="connsiteY5" fmla="*/ 102461 h 902756"/>
                <a:gd name="connsiteX6" fmla="*/ 368166 w 2372227"/>
                <a:gd name="connsiteY6" fmla="*/ 542818 h 902756"/>
                <a:gd name="connsiteX0" fmla="*/ 1920849 w 2372227"/>
                <a:gd name="connsiteY0" fmla="*/ 0 h 902756"/>
                <a:gd name="connsiteX1" fmla="*/ 2372227 w 2372227"/>
                <a:gd name="connsiteY1" fmla="*/ 451378 h 902756"/>
                <a:gd name="connsiteX2" fmla="*/ 2372226 w 2372227"/>
                <a:gd name="connsiteY2" fmla="*/ 451378 h 902756"/>
                <a:gd name="connsiteX3" fmla="*/ 1920848 w 2372227"/>
                <a:gd name="connsiteY3" fmla="*/ 902756 h 902756"/>
                <a:gd name="connsiteX4" fmla="*/ 728104 w 2372227"/>
                <a:gd name="connsiteY4" fmla="*/ 902755 h 902756"/>
                <a:gd name="connsiteX5" fmla="*/ 0 w 2372227"/>
                <a:gd name="connsiteY5" fmla="*/ 102461 h 902756"/>
                <a:gd name="connsiteX0" fmla="*/ 1192745 w 1644123"/>
                <a:gd name="connsiteY0" fmla="*/ 0 h 902756"/>
                <a:gd name="connsiteX1" fmla="*/ 1644123 w 1644123"/>
                <a:gd name="connsiteY1" fmla="*/ 451378 h 902756"/>
                <a:gd name="connsiteX2" fmla="*/ 1644122 w 1644123"/>
                <a:gd name="connsiteY2" fmla="*/ 451378 h 902756"/>
                <a:gd name="connsiteX3" fmla="*/ 1192744 w 1644123"/>
                <a:gd name="connsiteY3" fmla="*/ 902756 h 902756"/>
                <a:gd name="connsiteX4" fmla="*/ 0 w 1644123"/>
                <a:gd name="connsiteY4" fmla="*/ 902755 h 902756"/>
                <a:gd name="connsiteX0" fmla="*/ 1 w 451379"/>
                <a:gd name="connsiteY0" fmla="*/ 0 h 902756"/>
                <a:gd name="connsiteX1" fmla="*/ 451379 w 451379"/>
                <a:gd name="connsiteY1" fmla="*/ 451378 h 902756"/>
                <a:gd name="connsiteX2" fmla="*/ 451378 w 451379"/>
                <a:gd name="connsiteY2" fmla="*/ 451378 h 902756"/>
                <a:gd name="connsiteX3" fmla="*/ 0 w 451379"/>
                <a:gd name="connsiteY3" fmla="*/ 902756 h 90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1379" h="902756">
                  <a:moveTo>
                    <a:pt x="1" y="0"/>
                  </a:moveTo>
                  <a:cubicBezTo>
                    <a:pt x="249290" y="0"/>
                    <a:pt x="451379" y="202089"/>
                    <a:pt x="451379" y="451378"/>
                  </a:cubicBezTo>
                  <a:lnTo>
                    <a:pt x="451378" y="451378"/>
                  </a:lnTo>
                  <a:cubicBezTo>
                    <a:pt x="451378" y="700667"/>
                    <a:pt x="249289" y="902756"/>
                    <a:pt x="0" y="902756"/>
                  </a:cubicBezTo>
                </a:path>
              </a:pathLst>
            </a:custGeom>
            <a:noFill/>
            <a:ln w="22225" cap="rnd" cmpd="sng" algn="ctr">
              <a:solidFill>
                <a:schemeClr val="accent1"/>
              </a:solidFill>
              <a:prstDash val="sysDot"/>
            </a:ln>
            <a:effectLst/>
          </p:spPr>
          <p:txBody>
            <a:bodyPr lIns="54007" tIns="54007" rIns="54007" bIns="54007" rtlCol="0" anchor="t" anchorCtr="0">
              <a:noAutofit/>
            </a:bodyPr>
            <a:lstStyle/>
            <a:p>
              <a:pPr marL="0" marR="0" lvl="0" indent="0" defTabSz="685891" eaLnBrk="1" fontAlgn="base" latinLnBrk="0" hangingPunct="1">
                <a:lnSpc>
                  <a:spcPct val="9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25" b="0" i="0" u="none" strike="noStrike" kern="0" cap="none" spc="0" normalizeH="0" baseline="0" noProof="0">
                <a:ln>
                  <a:noFill/>
                </a:ln>
                <a:solidFill>
                  <a:srgbClr val="1E2832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3418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945649C8-EF85-854D-A463-97C6C948A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8442" y="3536176"/>
            <a:ext cx="3415660" cy="1466748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5676B6B-A7F1-D520-C502-43A2F54A7EFF}"/>
              </a:ext>
            </a:extLst>
          </p:cNvPr>
          <p:cNvSpPr/>
          <p:nvPr/>
        </p:nvSpPr>
        <p:spPr>
          <a:xfrm>
            <a:off x="373160" y="382569"/>
            <a:ext cx="3197355" cy="46925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DDFDCAFB-85BD-2CA1-B951-0E98FFFAE328}"/>
              </a:ext>
            </a:extLst>
          </p:cNvPr>
          <p:cNvSpPr txBox="1">
            <a:spLocks/>
          </p:cNvSpPr>
          <p:nvPr/>
        </p:nvSpPr>
        <p:spPr>
          <a:xfrm>
            <a:off x="596404" y="388873"/>
            <a:ext cx="2746236" cy="469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rgbClr val="333333"/>
                </a:solidFill>
                <a:latin typeface="Calibri Light" charset="0"/>
                <a:ea typeface="+mj-ea"/>
                <a:cs typeface="+mj-cs"/>
              </a:defRPr>
            </a:lvl1pPr>
          </a:lstStyle>
          <a:p>
            <a:r>
              <a:rPr lang="en-US" sz="1400" b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Paulina Möller &amp; Karina Block Henriksen, Global Travel Leaders, IKEA </a:t>
            </a:r>
            <a:endParaRPr lang="en-US" sz="1400" i="1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587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ustom Design">
  <a:themeElements>
    <a:clrScheme name="Custom 2">
      <a:dk1>
        <a:srgbClr val="454749"/>
      </a:dk1>
      <a:lt1>
        <a:srgbClr val="FFFFFF"/>
      </a:lt1>
      <a:dk2>
        <a:srgbClr val="EAEEE6"/>
      </a:dk2>
      <a:lt2>
        <a:srgbClr val="E7E6E6"/>
      </a:lt2>
      <a:accent1>
        <a:srgbClr val="6D3BE5"/>
      </a:accent1>
      <a:accent2>
        <a:srgbClr val="00C0F3"/>
      </a:accent2>
      <a:accent3>
        <a:srgbClr val="203985"/>
      </a:accent3>
      <a:accent4>
        <a:srgbClr val="222741"/>
      </a:accent4>
      <a:accent5>
        <a:srgbClr val="BFBFBF"/>
      </a:accent5>
      <a:accent6>
        <a:srgbClr val="727272"/>
      </a:accent6>
      <a:hlink>
        <a:srgbClr val="6D3BE5"/>
      </a:hlink>
      <a:folHlink>
        <a:srgbClr val="6D3BE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D82B08411FFB4F87E89FDEC59A3B08" ma:contentTypeVersion="16" ma:contentTypeDescription="Create a new document." ma:contentTypeScope="" ma:versionID="33c01c55e52ed87613c7c8eed9d5ed8e">
  <xsd:schema xmlns:xsd="http://www.w3.org/2001/XMLSchema" xmlns:xs="http://www.w3.org/2001/XMLSchema" xmlns:p="http://schemas.microsoft.com/office/2006/metadata/properties" xmlns:ns2="cc3e13a6-0406-4239-a2b6-9521d0e012b4" xmlns:ns3="bc3cbafc-890c-468c-8be8-973f0f1c417c" targetNamespace="http://schemas.microsoft.com/office/2006/metadata/properties" ma:root="true" ma:fieldsID="a51906dc6f509058bd9d00825d1ad05c" ns2:_="" ns3:_="">
    <xsd:import namespace="cc3e13a6-0406-4239-a2b6-9521d0e012b4"/>
    <xsd:import namespace="bc3cbafc-890c-468c-8be8-973f0f1c41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e13a6-0406-4239-a2b6-9521d0e012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cd24a0-f0e8-4d4d-b63e-8d3319e531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cbafc-890c-468c-8be8-973f0f1c417c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0417b63-b4fd-455c-bf67-0d42b6e1edcc}" ma:internalName="TaxCatchAll" ma:showField="CatchAllData" ma:web="bc3cbafc-890c-468c-8be8-973f0f1c41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3e13a6-0406-4239-a2b6-9521d0e012b4">
      <Terms xmlns="http://schemas.microsoft.com/office/infopath/2007/PartnerControls"/>
    </lcf76f155ced4ddcb4097134ff3c332f>
    <TaxCatchAll xmlns="bc3cbafc-890c-468c-8be8-973f0f1c417c" xsi:nil="true"/>
  </documentManagement>
</p:properties>
</file>

<file path=customXml/itemProps1.xml><?xml version="1.0" encoding="utf-8"?>
<ds:datastoreItem xmlns:ds="http://schemas.openxmlformats.org/officeDocument/2006/customXml" ds:itemID="{7A8F3888-5F76-4929-AF28-ABAED8E85F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3e13a6-0406-4239-a2b6-9521d0e012b4"/>
    <ds:schemaRef ds:uri="bc3cbafc-890c-468c-8be8-973f0f1c41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57AFAA-30D7-433E-A68E-8AFB7E2AF7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A27A29-5D92-4CC4-8B5E-9088E362E960}">
  <ds:schemaRefs>
    <ds:schemaRef ds:uri="http://schemas.microsoft.com/office/2006/metadata/properties"/>
    <ds:schemaRef ds:uri="http://schemas.microsoft.com/office/infopath/2007/PartnerControls"/>
    <ds:schemaRef ds:uri="cc3e13a6-0406-4239-a2b6-9521d0e012b4"/>
    <ds:schemaRef ds:uri="bc3cbafc-890c-468c-8be8-973f0f1c417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760</Words>
  <Application>Microsoft Office PowerPoint</Application>
  <PresentationFormat>Custom</PresentationFormat>
  <Paragraphs>142</Paragraphs>
  <Slides>18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Gilroy</vt:lpstr>
      <vt:lpstr>Noto IKEA Latin</vt:lpstr>
      <vt:lpstr>Wingdings</vt:lpstr>
      <vt:lpstr>Custom Design</vt:lpstr>
      <vt:lpstr>think-cell Slide</vt:lpstr>
      <vt:lpstr>PowerPoint Presentation</vt:lpstr>
      <vt:lpstr>Does this dilemma sound familiar?</vt:lpstr>
      <vt:lpstr>We promote a behavioral change by rewarding more eco-friendly  behavior…</vt:lpstr>
      <vt:lpstr>Fully-integrated – Level up your current travel program!</vt:lpstr>
      <vt:lpstr>PowerPoint Presentation</vt:lpstr>
      <vt:lpstr>Customized to your needs</vt:lpstr>
      <vt:lpstr>Selection of an attractive reward system</vt:lpstr>
      <vt:lpstr>Ready to get started? Let us …</vt:lpstr>
      <vt:lpstr>PowerPoint Presentation</vt:lpstr>
      <vt:lpstr>IKEA at a glance FY21</vt:lpstr>
      <vt:lpstr>IKEA Sustainability report FY21 </vt:lpstr>
      <vt:lpstr>Flights / Rail</vt:lpstr>
      <vt:lpstr>Rail </vt:lpstr>
      <vt:lpstr>Air vs Rail FY 22 compared to FY21  </vt:lpstr>
      <vt:lpstr>Car rentals</vt:lpstr>
      <vt:lpstr>Ongoing Global Sustainable initiatives </vt:lpstr>
      <vt:lpstr>Before you leave</vt:lpstr>
      <vt:lpstr>PowerPoint Presentation</vt:lpstr>
    </vt:vector>
  </TitlesOfParts>
  <Company>FunGuy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Jason Sarol</dc:creator>
  <cp:lastModifiedBy>Rebecca Fahed</cp:lastModifiedBy>
  <cp:revision>136</cp:revision>
  <dcterms:created xsi:type="dcterms:W3CDTF">2016-02-02T18:04:08Z</dcterms:created>
  <dcterms:modified xsi:type="dcterms:W3CDTF">2022-11-06T20:48:50Z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0x01010093D82B08411FFB4F87E89FDEC59A3B08</vt:lpwstr>
  </property>
</Properties>
</file>